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65" r:id="rId4"/>
    <p:sldId id="271" r:id="rId5"/>
    <p:sldId id="267" r:id="rId6"/>
    <p:sldId id="268" r:id="rId7"/>
    <p:sldId id="270" r:id="rId8"/>
    <p:sldId id="266" r:id="rId9"/>
    <p:sldId id="273" r:id="rId10"/>
    <p:sldId id="274" r:id="rId11"/>
    <p:sldId id="275" r:id="rId12"/>
    <p:sldId id="310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09" r:id="rId47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38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88"/>
    <p:restoredTop sz="94580"/>
  </p:normalViewPr>
  <p:slideViewPr>
    <p:cSldViewPr snapToGrid="0" snapToObjects="1">
      <p:cViewPr varScale="1">
        <p:scale>
          <a:sx n="70" d="100"/>
          <a:sy n="70" d="100"/>
        </p:scale>
        <p:origin x="-81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E45621-5D8D-3D47-BA2A-54D6A0155E30}" type="doc">
      <dgm:prSet loTypeId="urn:microsoft.com/office/officeart/2005/8/layout/vList3" loCatId="" qsTypeId="urn:microsoft.com/office/officeart/2005/8/quickstyle/simple4" qsCatId="simple" csTypeId="urn:microsoft.com/office/officeart/2005/8/colors/colorful4" csCatId="colorful" phldr="1"/>
      <dgm:spPr/>
    </dgm:pt>
    <dgm:pt modelId="{31F918C2-9B11-FA42-B143-8AE73DCD0E5A}">
      <dgm:prSet phldrT="[Texto]"/>
      <dgm:spPr/>
      <dgm:t>
        <a:bodyPr/>
        <a:lstStyle/>
        <a:p>
          <a:r>
            <a:rPr lang="es-ES_tradnl" dirty="0" smtClean="0">
              <a:solidFill>
                <a:schemeClr val="tx1"/>
              </a:solidFill>
            </a:rPr>
            <a:t>Parroquias que se cansan</a:t>
          </a:r>
          <a:endParaRPr lang="es-ES_tradnl" dirty="0">
            <a:solidFill>
              <a:schemeClr val="tx1"/>
            </a:solidFill>
          </a:endParaRPr>
        </a:p>
      </dgm:t>
    </dgm:pt>
    <dgm:pt modelId="{8F16AF82-7200-9D49-B4AF-3DE3BCFBDBF2}" type="parTrans" cxnId="{A1753CB8-0DBD-6A41-A34A-0F0F4E4C8EC9}">
      <dgm:prSet/>
      <dgm:spPr/>
      <dgm:t>
        <a:bodyPr/>
        <a:lstStyle/>
        <a:p>
          <a:endParaRPr lang="es-ES_tradnl">
            <a:solidFill>
              <a:schemeClr val="tx1"/>
            </a:solidFill>
          </a:endParaRPr>
        </a:p>
      </dgm:t>
    </dgm:pt>
    <dgm:pt modelId="{78D3D05E-1490-7847-8142-854557B64713}" type="sibTrans" cxnId="{A1753CB8-0DBD-6A41-A34A-0F0F4E4C8EC9}">
      <dgm:prSet/>
      <dgm:spPr/>
      <dgm:t>
        <a:bodyPr/>
        <a:lstStyle/>
        <a:p>
          <a:endParaRPr lang="es-ES_tradnl">
            <a:solidFill>
              <a:schemeClr val="tx1"/>
            </a:solidFill>
          </a:endParaRPr>
        </a:p>
      </dgm:t>
    </dgm:pt>
    <dgm:pt modelId="{74FE2346-37BE-B747-8267-797DC2E9A206}">
      <dgm:prSet phldrT="[Texto]"/>
      <dgm:spPr/>
      <dgm:t>
        <a:bodyPr/>
        <a:lstStyle/>
        <a:p>
          <a:r>
            <a:rPr lang="es-ES_tradnl" dirty="0" smtClean="0">
              <a:solidFill>
                <a:schemeClr val="tx1"/>
              </a:solidFill>
            </a:rPr>
            <a:t>Sacerdotes que no acompañan</a:t>
          </a:r>
          <a:endParaRPr lang="es-ES_tradnl" dirty="0">
            <a:solidFill>
              <a:schemeClr val="tx1"/>
            </a:solidFill>
          </a:endParaRPr>
        </a:p>
      </dgm:t>
    </dgm:pt>
    <dgm:pt modelId="{2D34CCF0-7A2F-3E45-A215-CF4A2C8849CC}" type="parTrans" cxnId="{C78D60F5-720A-D441-A149-26C648E2FACF}">
      <dgm:prSet/>
      <dgm:spPr/>
      <dgm:t>
        <a:bodyPr/>
        <a:lstStyle/>
        <a:p>
          <a:endParaRPr lang="es-ES_tradnl">
            <a:solidFill>
              <a:schemeClr val="tx1"/>
            </a:solidFill>
          </a:endParaRPr>
        </a:p>
      </dgm:t>
    </dgm:pt>
    <dgm:pt modelId="{DD335919-CF47-5B43-9FC7-A593C6BFBD90}" type="sibTrans" cxnId="{C78D60F5-720A-D441-A149-26C648E2FACF}">
      <dgm:prSet/>
      <dgm:spPr/>
      <dgm:t>
        <a:bodyPr/>
        <a:lstStyle/>
        <a:p>
          <a:endParaRPr lang="es-ES_tradnl">
            <a:solidFill>
              <a:schemeClr val="tx1"/>
            </a:solidFill>
          </a:endParaRPr>
        </a:p>
      </dgm:t>
    </dgm:pt>
    <dgm:pt modelId="{F1256E18-9E46-174E-BF9B-17C517973AEC}">
      <dgm:prSet phldrT="[Texto]"/>
      <dgm:spPr/>
      <dgm:t>
        <a:bodyPr/>
        <a:lstStyle/>
        <a:p>
          <a:r>
            <a:rPr lang="es-ES_tradnl" dirty="0" smtClean="0">
              <a:solidFill>
                <a:schemeClr val="tx1"/>
              </a:solidFill>
            </a:rPr>
            <a:t>Reducción de programas y tiempos </a:t>
          </a:r>
          <a:endParaRPr lang="es-ES_tradnl" dirty="0">
            <a:solidFill>
              <a:schemeClr val="tx1"/>
            </a:solidFill>
          </a:endParaRPr>
        </a:p>
      </dgm:t>
    </dgm:pt>
    <dgm:pt modelId="{74987181-3D1E-A34D-8038-B3B0FA93B7B9}" type="parTrans" cxnId="{842E0B5C-7A96-E747-BF57-F16FC6AF8923}">
      <dgm:prSet/>
      <dgm:spPr/>
      <dgm:t>
        <a:bodyPr/>
        <a:lstStyle/>
        <a:p>
          <a:endParaRPr lang="es-ES_tradnl">
            <a:solidFill>
              <a:schemeClr val="tx1"/>
            </a:solidFill>
          </a:endParaRPr>
        </a:p>
      </dgm:t>
    </dgm:pt>
    <dgm:pt modelId="{35D17606-63D5-D34D-92F6-D215B3A9A6AD}" type="sibTrans" cxnId="{842E0B5C-7A96-E747-BF57-F16FC6AF8923}">
      <dgm:prSet/>
      <dgm:spPr/>
      <dgm:t>
        <a:bodyPr/>
        <a:lstStyle/>
        <a:p>
          <a:endParaRPr lang="es-ES_tradnl">
            <a:solidFill>
              <a:schemeClr val="tx1"/>
            </a:solidFill>
          </a:endParaRPr>
        </a:p>
      </dgm:t>
    </dgm:pt>
    <dgm:pt modelId="{18D18FDC-7B46-9E4F-B3EB-A99D58318024}">
      <dgm:prSet phldrT="[Texto]"/>
      <dgm:spPr/>
      <dgm:t>
        <a:bodyPr/>
        <a:lstStyle/>
        <a:p>
          <a:r>
            <a:rPr lang="es-ES_tradnl" dirty="0" smtClean="0">
              <a:solidFill>
                <a:schemeClr val="tx1"/>
              </a:solidFill>
            </a:rPr>
            <a:t>Desconocimiento del método de la Catequesis Familiar y sus contenidos</a:t>
          </a:r>
          <a:endParaRPr lang="es-ES_tradnl" dirty="0">
            <a:solidFill>
              <a:schemeClr val="tx1"/>
            </a:solidFill>
          </a:endParaRPr>
        </a:p>
      </dgm:t>
    </dgm:pt>
    <dgm:pt modelId="{B01D2DA9-38CA-F544-ABC1-0CDAE0457775}" type="parTrans" cxnId="{8B26686C-75B5-5C4E-8D5B-D69512DE790F}">
      <dgm:prSet/>
      <dgm:spPr/>
      <dgm:t>
        <a:bodyPr/>
        <a:lstStyle/>
        <a:p>
          <a:endParaRPr lang="es-ES_tradnl">
            <a:solidFill>
              <a:schemeClr val="tx1"/>
            </a:solidFill>
          </a:endParaRPr>
        </a:p>
      </dgm:t>
    </dgm:pt>
    <dgm:pt modelId="{14F83E60-23C6-4A4C-8412-BEEFA01E1845}" type="sibTrans" cxnId="{8B26686C-75B5-5C4E-8D5B-D69512DE790F}">
      <dgm:prSet/>
      <dgm:spPr/>
      <dgm:t>
        <a:bodyPr/>
        <a:lstStyle/>
        <a:p>
          <a:endParaRPr lang="es-ES_tradnl">
            <a:solidFill>
              <a:schemeClr val="tx1"/>
            </a:solidFill>
          </a:endParaRPr>
        </a:p>
      </dgm:t>
    </dgm:pt>
    <dgm:pt modelId="{BB8E7EB9-DB4B-8D49-B636-EA83F19CCF40}" type="pres">
      <dgm:prSet presAssocID="{C7E45621-5D8D-3D47-BA2A-54D6A0155E30}" presName="linearFlow" presStyleCnt="0">
        <dgm:presLayoutVars>
          <dgm:dir/>
          <dgm:resizeHandles val="exact"/>
        </dgm:presLayoutVars>
      </dgm:prSet>
      <dgm:spPr/>
    </dgm:pt>
    <dgm:pt modelId="{083E353A-5E69-DE47-8BCD-C27FA3F7E5CE}" type="pres">
      <dgm:prSet presAssocID="{31F918C2-9B11-FA42-B143-8AE73DCD0E5A}" presName="composite" presStyleCnt="0"/>
      <dgm:spPr/>
    </dgm:pt>
    <dgm:pt modelId="{05F61533-90B6-6F40-89C2-BC12484846F7}" type="pres">
      <dgm:prSet presAssocID="{31F918C2-9B11-FA42-B143-8AE73DCD0E5A}" presName="imgShp" presStyleLbl="fgImgPlace1" presStyleIdx="0" presStyleCnt="4"/>
      <dgm:spPr/>
    </dgm:pt>
    <dgm:pt modelId="{833CE251-79A8-8746-A16C-2943E6D2D652}" type="pres">
      <dgm:prSet presAssocID="{31F918C2-9B11-FA42-B143-8AE73DCD0E5A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BD4A2FE6-B901-634F-9DD0-D2D152686961}" type="pres">
      <dgm:prSet presAssocID="{78D3D05E-1490-7847-8142-854557B64713}" presName="spacing" presStyleCnt="0"/>
      <dgm:spPr/>
    </dgm:pt>
    <dgm:pt modelId="{1533CAB5-E22D-0543-95AF-6411308A344A}" type="pres">
      <dgm:prSet presAssocID="{74FE2346-37BE-B747-8267-797DC2E9A206}" presName="composite" presStyleCnt="0"/>
      <dgm:spPr/>
    </dgm:pt>
    <dgm:pt modelId="{2BD3B3CA-2856-BE42-9C23-98A5E0289848}" type="pres">
      <dgm:prSet presAssocID="{74FE2346-37BE-B747-8267-797DC2E9A206}" presName="imgShp" presStyleLbl="fgImgPlace1" presStyleIdx="1" presStyleCnt="4"/>
      <dgm:spPr/>
    </dgm:pt>
    <dgm:pt modelId="{DA8A524E-52B2-4347-877F-2A24F83CC445}" type="pres">
      <dgm:prSet presAssocID="{74FE2346-37BE-B747-8267-797DC2E9A206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B98C4211-A480-D24C-85BD-E4DBCF40C256}" type="pres">
      <dgm:prSet presAssocID="{DD335919-CF47-5B43-9FC7-A593C6BFBD90}" presName="spacing" presStyleCnt="0"/>
      <dgm:spPr/>
    </dgm:pt>
    <dgm:pt modelId="{F24FD374-09BE-8C41-A9A6-5090F0AADACB}" type="pres">
      <dgm:prSet presAssocID="{F1256E18-9E46-174E-BF9B-17C517973AEC}" presName="composite" presStyleCnt="0"/>
      <dgm:spPr/>
    </dgm:pt>
    <dgm:pt modelId="{AAA0705E-62AD-C441-B006-6DBA7EEE8129}" type="pres">
      <dgm:prSet presAssocID="{F1256E18-9E46-174E-BF9B-17C517973AEC}" presName="imgShp" presStyleLbl="fgImgPlace1" presStyleIdx="2" presStyleCnt="4"/>
      <dgm:spPr/>
    </dgm:pt>
    <dgm:pt modelId="{C871B3D8-E82F-0A41-9E26-ED881710C463}" type="pres">
      <dgm:prSet presAssocID="{F1256E18-9E46-174E-BF9B-17C517973AEC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4C550ECA-C13C-554A-8282-742E39F9F8C9}" type="pres">
      <dgm:prSet presAssocID="{35D17606-63D5-D34D-92F6-D215B3A9A6AD}" presName="spacing" presStyleCnt="0"/>
      <dgm:spPr/>
    </dgm:pt>
    <dgm:pt modelId="{C9ADBA1F-C6EA-9D47-A8BF-9012FE5591D3}" type="pres">
      <dgm:prSet presAssocID="{18D18FDC-7B46-9E4F-B3EB-A99D58318024}" presName="composite" presStyleCnt="0"/>
      <dgm:spPr/>
    </dgm:pt>
    <dgm:pt modelId="{39A4D038-D569-F944-87D2-FD1CE360D74E}" type="pres">
      <dgm:prSet presAssocID="{18D18FDC-7B46-9E4F-B3EB-A99D58318024}" presName="imgShp" presStyleLbl="fgImgPlace1" presStyleIdx="3" presStyleCnt="4"/>
      <dgm:spPr/>
    </dgm:pt>
    <dgm:pt modelId="{D67C0A53-52A3-E24C-AAE7-A82F58BF185A}" type="pres">
      <dgm:prSet presAssocID="{18D18FDC-7B46-9E4F-B3EB-A99D58318024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C577C0EE-2CD7-4342-BB93-28814F6F83D7}" type="presOf" srcId="{74FE2346-37BE-B747-8267-797DC2E9A206}" destId="{DA8A524E-52B2-4347-877F-2A24F83CC445}" srcOrd="0" destOrd="0" presId="urn:microsoft.com/office/officeart/2005/8/layout/vList3"/>
    <dgm:cxn modelId="{C78D60F5-720A-D441-A149-26C648E2FACF}" srcId="{C7E45621-5D8D-3D47-BA2A-54D6A0155E30}" destId="{74FE2346-37BE-B747-8267-797DC2E9A206}" srcOrd="1" destOrd="0" parTransId="{2D34CCF0-7A2F-3E45-A215-CF4A2C8849CC}" sibTransId="{DD335919-CF47-5B43-9FC7-A593C6BFBD90}"/>
    <dgm:cxn modelId="{8B26686C-75B5-5C4E-8D5B-D69512DE790F}" srcId="{C7E45621-5D8D-3D47-BA2A-54D6A0155E30}" destId="{18D18FDC-7B46-9E4F-B3EB-A99D58318024}" srcOrd="3" destOrd="0" parTransId="{B01D2DA9-38CA-F544-ABC1-0CDAE0457775}" sibTransId="{14F83E60-23C6-4A4C-8412-BEEFA01E1845}"/>
    <dgm:cxn modelId="{842E0B5C-7A96-E747-BF57-F16FC6AF8923}" srcId="{C7E45621-5D8D-3D47-BA2A-54D6A0155E30}" destId="{F1256E18-9E46-174E-BF9B-17C517973AEC}" srcOrd="2" destOrd="0" parTransId="{74987181-3D1E-A34D-8038-B3B0FA93B7B9}" sibTransId="{35D17606-63D5-D34D-92F6-D215B3A9A6AD}"/>
    <dgm:cxn modelId="{A1753CB8-0DBD-6A41-A34A-0F0F4E4C8EC9}" srcId="{C7E45621-5D8D-3D47-BA2A-54D6A0155E30}" destId="{31F918C2-9B11-FA42-B143-8AE73DCD0E5A}" srcOrd="0" destOrd="0" parTransId="{8F16AF82-7200-9D49-B4AF-3DE3BCFBDBF2}" sibTransId="{78D3D05E-1490-7847-8142-854557B64713}"/>
    <dgm:cxn modelId="{B0318044-0B68-6E44-9537-A5F600EA6CF3}" type="presOf" srcId="{F1256E18-9E46-174E-BF9B-17C517973AEC}" destId="{C871B3D8-E82F-0A41-9E26-ED881710C463}" srcOrd="0" destOrd="0" presId="urn:microsoft.com/office/officeart/2005/8/layout/vList3"/>
    <dgm:cxn modelId="{6C8A2B4A-EF2F-9147-8A07-86A30E22537B}" type="presOf" srcId="{18D18FDC-7B46-9E4F-B3EB-A99D58318024}" destId="{D67C0A53-52A3-E24C-AAE7-A82F58BF185A}" srcOrd="0" destOrd="0" presId="urn:microsoft.com/office/officeart/2005/8/layout/vList3"/>
    <dgm:cxn modelId="{3803BBE5-4D11-8C41-BFD0-B355774B6EB3}" type="presOf" srcId="{C7E45621-5D8D-3D47-BA2A-54D6A0155E30}" destId="{BB8E7EB9-DB4B-8D49-B636-EA83F19CCF40}" srcOrd="0" destOrd="0" presId="urn:microsoft.com/office/officeart/2005/8/layout/vList3"/>
    <dgm:cxn modelId="{32508E08-1B66-0043-A578-D8E095A9D447}" type="presOf" srcId="{31F918C2-9B11-FA42-B143-8AE73DCD0E5A}" destId="{833CE251-79A8-8746-A16C-2943E6D2D652}" srcOrd="0" destOrd="0" presId="urn:microsoft.com/office/officeart/2005/8/layout/vList3"/>
    <dgm:cxn modelId="{7BC758BE-21F4-1344-81A3-3CB4837F6943}" type="presParOf" srcId="{BB8E7EB9-DB4B-8D49-B636-EA83F19CCF40}" destId="{083E353A-5E69-DE47-8BCD-C27FA3F7E5CE}" srcOrd="0" destOrd="0" presId="urn:microsoft.com/office/officeart/2005/8/layout/vList3"/>
    <dgm:cxn modelId="{EDAC06A3-65F9-5E45-893D-810F18F3DA8D}" type="presParOf" srcId="{083E353A-5E69-DE47-8BCD-C27FA3F7E5CE}" destId="{05F61533-90B6-6F40-89C2-BC12484846F7}" srcOrd="0" destOrd="0" presId="urn:microsoft.com/office/officeart/2005/8/layout/vList3"/>
    <dgm:cxn modelId="{8DF7772C-B37F-D34D-AEF0-50957C86DA5B}" type="presParOf" srcId="{083E353A-5E69-DE47-8BCD-C27FA3F7E5CE}" destId="{833CE251-79A8-8746-A16C-2943E6D2D652}" srcOrd="1" destOrd="0" presId="urn:microsoft.com/office/officeart/2005/8/layout/vList3"/>
    <dgm:cxn modelId="{7A6528B1-C5F9-E940-A599-28CC6E07AD86}" type="presParOf" srcId="{BB8E7EB9-DB4B-8D49-B636-EA83F19CCF40}" destId="{BD4A2FE6-B901-634F-9DD0-D2D152686961}" srcOrd="1" destOrd="0" presId="urn:microsoft.com/office/officeart/2005/8/layout/vList3"/>
    <dgm:cxn modelId="{443BCAEC-2A77-FC47-AFCD-2E5303BBB0BE}" type="presParOf" srcId="{BB8E7EB9-DB4B-8D49-B636-EA83F19CCF40}" destId="{1533CAB5-E22D-0543-95AF-6411308A344A}" srcOrd="2" destOrd="0" presId="urn:microsoft.com/office/officeart/2005/8/layout/vList3"/>
    <dgm:cxn modelId="{99284787-D50A-904E-80D7-878AA82BD5FC}" type="presParOf" srcId="{1533CAB5-E22D-0543-95AF-6411308A344A}" destId="{2BD3B3CA-2856-BE42-9C23-98A5E0289848}" srcOrd="0" destOrd="0" presId="urn:microsoft.com/office/officeart/2005/8/layout/vList3"/>
    <dgm:cxn modelId="{3D7A5A62-D810-EE45-877F-84183BE5A754}" type="presParOf" srcId="{1533CAB5-E22D-0543-95AF-6411308A344A}" destId="{DA8A524E-52B2-4347-877F-2A24F83CC445}" srcOrd="1" destOrd="0" presId="urn:microsoft.com/office/officeart/2005/8/layout/vList3"/>
    <dgm:cxn modelId="{3C1C6468-6512-F345-A80F-1F1B1200DAD3}" type="presParOf" srcId="{BB8E7EB9-DB4B-8D49-B636-EA83F19CCF40}" destId="{B98C4211-A480-D24C-85BD-E4DBCF40C256}" srcOrd="3" destOrd="0" presId="urn:microsoft.com/office/officeart/2005/8/layout/vList3"/>
    <dgm:cxn modelId="{0ECFE3EF-2113-D140-BD43-3405C80553A6}" type="presParOf" srcId="{BB8E7EB9-DB4B-8D49-B636-EA83F19CCF40}" destId="{F24FD374-09BE-8C41-A9A6-5090F0AADACB}" srcOrd="4" destOrd="0" presId="urn:microsoft.com/office/officeart/2005/8/layout/vList3"/>
    <dgm:cxn modelId="{1D1F7F5E-4A2E-D747-9F0E-7364FEEA8A69}" type="presParOf" srcId="{F24FD374-09BE-8C41-A9A6-5090F0AADACB}" destId="{AAA0705E-62AD-C441-B006-6DBA7EEE8129}" srcOrd="0" destOrd="0" presId="urn:microsoft.com/office/officeart/2005/8/layout/vList3"/>
    <dgm:cxn modelId="{F9E3103B-DF26-E04B-A49A-74ACD1DAA050}" type="presParOf" srcId="{F24FD374-09BE-8C41-A9A6-5090F0AADACB}" destId="{C871B3D8-E82F-0A41-9E26-ED881710C463}" srcOrd="1" destOrd="0" presId="urn:microsoft.com/office/officeart/2005/8/layout/vList3"/>
    <dgm:cxn modelId="{ED41402B-256D-C446-A09E-60B115BDE97B}" type="presParOf" srcId="{BB8E7EB9-DB4B-8D49-B636-EA83F19CCF40}" destId="{4C550ECA-C13C-554A-8282-742E39F9F8C9}" srcOrd="5" destOrd="0" presId="urn:microsoft.com/office/officeart/2005/8/layout/vList3"/>
    <dgm:cxn modelId="{8CC41E38-5C78-B046-BA60-01931AF7FD3B}" type="presParOf" srcId="{BB8E7EB9-DB4B-8D49-B636-EA83F19CCF40}" destId="{C9ADBA1F-C6EA-9D47-A8BF-9012FE5591D3}" srcOrd="6" destOrd="0" presId="urn:microsoft.com/office/officeart/2005/8/layout/vList3"/>
    <dgm:cxn modelId="{ED3B0925-D360-2C48-9C5E-E0604407110A}" type="presParOf" srcId="{C9ADBA1F-C6EA-9D47-A8BF-9012FE5591D3}" destId="{39A4D038-D569-F944-87D2-FD1CE360D74E}" srcOrd="0" destOrd="0" presId="urn:microsoft.com/office/officeart/2005/8/layout/vList3"/>
    <dgm:cxn modelId="{8634A5C4-EA90-D743-A26E-40C690DEDB73}" type="presParOf" srcId="{C9ADBA1F-C6EA-9D47-A8BF-9012FE5591D3}" destId="{D67C0A53-52A3-E24C-AAE7-A82F58BF185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3CE251-79A8-8746-A16C-2943E6D2D652}">
      <dsp:nvSpPr>
        <dsp:cNvPr id="0" name=""/>
        <dsp:cNvSpPr/>
      </dsp:nvSpPr>
      <dsp:spPr>
        <a:xfrm rot="10800000">
          <a:off x="2139653" y="453"/>
          <a:ext cx="7474645" cy="1027769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3218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800" kern="1200" dirty="0" smtClean="0">
              <a:solidFill>
                <a:schemeClr val="tx1"/>
              </a:solidFill>
            </a:rPr>
            <a:t>Parroquias que se cansan</a:t>
          </a:r>
          <a:endParaRPr lang="es-ES_tradnl" sz="2800" kern="1200" dirty="0">
            <a:solidFill>
              <a:schemeClr val="tx1"/>
            </a:solidFill>
          </a:endParaRPr>
        </a:p>
      </dsp:txBody>
      <dsp:txXfrm rot="10800000">
        <a:off x="2396595" y="453"/>
        <a:ext cx="7217703" cy="1027769"/>
      </dsp:txXfrm>
    </dsp:sp>
    <dsp:sp modelId="{05F61533-90B6-6F40-89C2-BC12484846F7}">
      <dsp:nvSpPr>
        <dsp:cNvPr id="0" name=""/>
        <dsp:cNvSpPr/>
      </dsp:nvSpPr>
      <dsp:spPr>
        <a:xfrm>
          <a:off x="1625769" y="453"/>
          <a:ext cx="1027769" cy="1027769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A8A524E-52B2-4347-877F-2A24F83CC445}">
      <dsp:nvSpPr>
        <dsp:cNvPr id="0" name=""/>
        <dsp:cNvSpPr/>
      </dsp:nvSpPr>
      <dsp:spPr>
        <a:xfrm rot="10800000">
          <a:off x="2139653" y="1335019"/>
          <a:ext cx="7474645" cy="1027769"/>
        </a:xfrm>
        <a:prstGeom prst="homePlate">
          <a:avLst/>
        </a:prstGeom>
        <a:gradFill rotWithShape="0">
          <a:gsLst>
            <a:gs pos="0">
              <a:schemeClr val="accent4">
                <a:hueOff val="3266964"/>
                <a:satOff val="-13592"/>
                <a:lumOff val="32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266964"/>
                <a:satOff val="-13592"/>
                <a:lumOff val="32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266964"/>
                <a:satOff val="-13592"/>
                <a:lumOff val="32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3218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800" kern="1200" dirty="0" smtClean="0">
              <a:solidFill>
                <a:schemeClr val="tx1"/>
              </a:solidFill>
            </a:rPr>
            <a:t>Sacerdotes que no acompañan</a:t>
          </a:r>
          <a:endParaRPr lang="es-ES_tradnl" sz="2800" kern="1200" dirty="0">
            <a:solidFill>
              <a:schemeClr val="tx1"/>
            </a:solidFill>
          </a:endParaRPr>
        </a:p>
      </dsp:txBody>
      <dsp:txXfrm rot="10800000">
        <a:off x="2396595" y="1335019"/>
        <a:ext cx="7217703" cy="1027769"/>
      </dsp:txXfrm>
    </dsp:sp>
    <dsp:sp modelId="{2BD3B3CA-2856-BE42-9C23-98A5E0289848}">
      <dsp:nvSpPr>
        <dsp:cNvPr id="0" name=""/>
        <dsp:cNvSpPr/>
      </dsp:nvSpPr>
      <dsp:spPr>
        <a:xfrm>
          <a:off x="1625769" y="1335019"/>
          <a:ext cx="1027769" cy="1027769"/>
        </a:xfrm>
        <a:prstGeom prst="ellipse">
          <a:avLst/>
        </a:prstGeom>
        <a:solidFill>
          <a:schemeClr val="accent4">
            <a:tint val="50000"/>
            <a:hueOff val="3596066"/>
            <a:satOff val="-16735"/>
            <a:lumOff val="-73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871B3D8-E82F-0A41-9E26-ED881710C463}">
      <dsp:nvSpPr>
        <dsp:cNvPr id="0" name=""/>
        <dsp:cNvSpPr/>
      </dsp:nvSpPr>
      <dsp:spPr>
        <a:xfrm rot="10800000">
          <a:off x="2139653" y="2669585"/>
          <a:ext cx="7474645" cy="1027769"/>
        </a:xfrm>
        <a:prstGeom prst="homePlate">
          <a:avLst/>
        </a:prstGeom>
        <a:gradFill rotWithShape="0">
          <a:gsLst>
            <a:gs pos="0">
              <a:schemeClr val="accent4">
                <a:hueOff val="6533927"/>
                <a:satOff val="-27185"/>
                <a:lumOff val="64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533927"/>
                <a:satOff val="-27185"/>
                <a:lumOff val="64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533927"/>
                <a:satOff val="-27185"/>
                <a:lumOff val="64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3218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800" kern="1200" dirty="0" smtClean="0">
              <a:solidFill>
                <a:schemeClr val="tx1"/>
              </a:solidFill>
            </a:rPr>
            <a:t>Reducción de programas y tiempos </a:t>
          </a:r>
          <a:endParaRPr lang="es-ES_tradnl" sz="2800" kern="1200" dirty="0">
            <a:solidFill>
              <a:schemeClr val="tx1"/>
            </a:solidFill>
          </a:endParaRPr>
        </a:p>
      </dsp:txBody>
      <dsp:txXfrm rot="10800000">
        <a:off x="2396595" y="2669585"/>
        <a:ext cx="7217703" cy="1027769"/>
      </dsp:txXfrm>
    </dsp:sp>
    <dsp:sp modelId="{AAA0705E-62AD-C441-B006-6DBA7EEE8129}">
      <dsp:nvSpPr>
        <dsp:cNvPr id="0" name=""/>
        <dsp:cNvSpPr/>
      </dsp:nvSpPr>
      <dsp:spPr>
        <a:xfrm>
          <a:off x="1625769" y="2669585"/>
          <a:ext cx="1027769" cy="1027769"/>
        </a:xfrm>
        <a:prstGeom prst="ellipse">
          <a:avLst/>
        </a:prstGeom>
        <a:solidFill>
          <a:schemeClr val="accent4">
            <a:tint val="50000"/>
            <a:hueOff val="7192131"/>
            <a:satOff val="-33471"/>
            <a:lumOff val="-146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67C0A53-52A3-E24C-AAE7-A82F58BF185A}">
      <dsp:nvSpPr>
        <dsp:cNvPr id="0" name=""/>
        <dsp:cNvSpPr/>
      </dsp:nvSpPr>
      <dsp:spPr>
        <a:xfrm rot="10800000">
          <a:off x="2139653" y="4004152"/>
          <a:ext cx="7474645" cy="1027769"/>
        </a:xfrm>
        <a:prstGeom prst="homePlate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3218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800" kern="1200" dirty="0" smtClean="0">
              <a:solidFill>
                <a:schemeClr val="tx1"/>
              </a:solidFill>
            </a:rPr>
            <a:t>Desconocimiento del método de la Catequesis Familiar y sus contenidos</a:t>
          </a:r>
          <a:endParaRPr lang="es-ES_tradnl" sz="2800" kern="1200" dirty="0">
            <a:solidFill>
              <a:schemeClr val="tx1"/>
            </a:solidFill>
          </a:endParaRPr>
        </a:p>
      </dsp:txBody>
      <dsp:txXfrm rot="10800000">
        <a:off x="2396595" y="4004152"/>
        <a:ext cx="7217703" cy="1027769"/>
      </dsp:txXfrm>
    </dsp:sp>
    <dsp:sp modelId="{39A4D038-D569-F944-87D2-FD1CE360D74E}">
      <dsp:nvSpPr>
        <dsp:cNvPr id="0" name=""/>
        <dsp:cNvSpPr/>
      </dsp:nvSpPr>
      <dsp:spPr>
        <a:xfrm>
          <a:off x="1625769" y="4004152"/>
          <a:ext cx="1027769" cy="1027769"/>
        </a:xfrm>
        <a:prstGeom prst="ellipse">
          <a:avLst/>
        </a:prstGeom>
        <a:solidFill>
          <a:schemeClr val="accent4">
            <a:tint val="50000"/>
            <a:hueOff val="10788196"/>
            <a:satOff val="-50206"/>
            <a:lumOff val="-220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F73F07-7630-6947-A22A-EC2C844D68E5}" type="datetimeFigureOut">
              <a:rPr lang="es-ES_tradnl" smtClean="0"/>
              <a:t>03/11/2017</a:t>
            </a:fld>
            <a:endParaRPr lang="es-ES_tradnl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EFF9F3-9AAF-FD41-842D-536ED8743AD8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12106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5398E-D154-4E44-8657-23D2466C36F4}" type="datetimeFigureOut">
              <a:rPr lang="es-ES_tradnl" smtClean="0"/>
              <a:t>03/11/2017</a:t>
            </a:fld>
            <a:endParaRPr lang="es-ES_tradnl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285AE-08CC-C548-B1AA-F402FE9970B0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66920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5398E-D154-4E44-8657-23D2466C36F4}" type="datetimeFigureOut">
              <a:rPr lang="es-ES_tradnl" smtClean="0"/>
              <a:t>03/11/2017</a:t>
            </a:fld>
            <a:endParaRPr lang="es-ES_tradnl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285AE-08CC-C548-B1AA-F402FE9970B0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71012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5398E-D154-4E44-8657-23D2466C36F4}" type="datetimeFigureOut">
              <a:rPr lang="es-ES_tradnl" smtClean="0"/>
              <a:t>03/11/2017</a:t>
            </a:fld>
            <a:endParaRPr lang="es-ES_tradnl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285AE-08CC-C548-B1AA-F402FE9970B0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92385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5398E-D154-4E44-8657-23D2466C36F4}" type="datetimeFigureOut">
              <a:rPr lang="es-ES_tradnl" smtClean="0"/>
              <a:t>03/11/2017</a:t>
            </a:fld>
            <a:endParaRPr lang="es-ES_tradnl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285AE-08CC-C548-B1AA-F402FE9970B0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32829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5398E-D154-4E44-8657-23D2466C36F4}" type="datetimeFigureOut">
              <a:rPr lang="es-ES_tradnl" smtClean="0"/>
              <a:t>03/11/2017</a:t>
            </a:fld>
            <a:endParaRPr lang="es-ES_tradnl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285AE-08CC-C548-B1AA-F402FE9970B0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631193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5398E-D154-4E44-8657-23D2466C36F4}" type="datetimeFigureOut">
              <a:rPr lang="es-ES_tradnl" smtClean="0"/>
              <a:t>03/11/2017</a:t>
            </a:fld>
            <a:endParaRPr lang="es-ES_tradnl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285AE-08CC-C548-B1AA-F402FE9970B0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90530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5398E-D154-4E44-8657-23D2466C36F4}" type="datetimeFigureOut">
              <a:rPr lang="es-ES_tradnl" smtClean="0"/>
              <a:t>03/11/2017</a:t>
            </a:fld>
            <a:endParaRPr lang="es-ES_tradnl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285AE-08CC-C548-B1AA-F402FE9970B0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41190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5398E-D154-4E44-8657-23D2466C36F4}" type="datetimeFigureOut">
              <a:rPr lang="es-ES_tradnl" smtClean="0"/>
              <a:t>03/11/2017</a:t>
            </a:fld>
            <a:endParaRPr lang="es-ES_tradnl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285AE-08CC-C548-B1AA-F402FE9970B0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790975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5398E-D154-4E44-8657-23D2466C36F4}" type="datetimeFigureOut">
              <a:rPr lang="es-ES_tradnl" smtClean="0"/>
              <a:t>03/11/2017</a:t>
            </a:fld>
            <a:endParaRPr lang="es-ES_tradnl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285AE-08CC-C548-B1AA-F402FE9970B0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802499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5398E-D154-4E44-8657-23D2466C36F4}" type="datetimeFigureOut">
              <a:rPr lang="es-ES_tradnl" smtClean="0"/>
              <a:t>03/11/2017</a:t>
            </a:fld>
            <a:endParaRPr lang="es-ES_tradnl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285AE-08CC-C548-B1AA-F402FE9970B0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57422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5398E-D154-4E44-8657-23D2466C36F4}" type="datetimeFigureOut">
              <a:rPr lang="es-ES_tradnl" smtClean="0"/>
              <a:t>03/11/2017</a:t>
            </a:fld>
            <a:endParaRPr lang="es-ES_tradnl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285AE-08CC-C548-B1AA-F402FE9970B0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883615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alphaModFix amt="44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5398E-D154-4E44-8657-23D2466C36F4}" type="datetimeFigureOut">
              <a:rPr lang="es-ES_tradnl" smtClean="0"/>
              <a:t>03/11/2017</a:t>
            </a:fld>
            <a:endParaRPr lang="es-ES_tradnl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285AE-08CC-C548-B1AA-F402FE9970B0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960389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87105" y="753874"/>
            <a:ext cx="10203976" cy="2387600"/>
          </a:xfrm>
        </p:spPr>
        <p:txBody>
          <a:bodyPr>
            <a:noAutofit/>
          </a:bodyPr>
          <a:lstStyle/>
          <a:p>
            <a:r>
              <a:rPr lang="es-ES_tradnl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Catequesis Familiar</a:t>
            </a:r>
            <a:endParaRPr lang="es-ES_tradnl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15072" y="5116946"/>
            <a:ext cx="9144000" cy="1655762"/>
          </a:xfrm>
        </p:spPr>
        <p:txBody>
          <a:bodyPr/>
          <a:lstStyle/>
          <a:p>
            <a:r>
              <a:rPr lang="es-ES_tradnl" dirty="0" smtClean="0">
                <a:solidFill>
                  <a:schemeClr val="bg2">
                    <a:lumMod val="50000"/>
                  </a:schemeClr>
                </a:solidFill>
              </a:rPr>
              <a:t>Lima, noviembre de 2017</a:t>
            </a:r>
          </a:p>
          <a:p>
            <a:r>
              <a:rPr lang="es-ES_tradnl" dirty="0" smtClean="0">
                <a:solidFill>
                  <a:schemeClr val="bg2">
                    <a:lumMod val="50000"/>
                  </a:schemeClr>
                </a:solidFill>
              </a:rPr>
              <a:t>Jorge Barros Bascuñán, Pbro.</a:t>
            </a:r>
            <a:endParaRPr lang="es-ES_tradnl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306472" y="3141474"/>
            <a:ext cx="7333397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s-ES_tradnl" sz="3200" b="1" dirty="0">
                <a:solidFill>
                  <a:schemeClr val="accent1">
                    <a:lumMod val="50000"/>
                  </a:schemeClr>
                </a:solidFill>
              </a:rPr>
              <a:t>Contextualización socio-cultural de nuestra realidad</a:t>
            </a:r>
          </a:p>
        </p:txBody>
      </p:sp>
    </p:spTree>
    <p:extLst>
      <p:ext uri="{BB962C8B-B14F-4D97-AF65-F5344CB8AC3E}">
        <p14:creationId xmlns:p14="http://schemas.microsoft.com/office/powerpoint/2010/main" val="674211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sultado de imagen para pastoral peru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51" y="2456216"/>
            <a:ext cx="3456741" cy="2297293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6975766"/>
              </p:ext>
            </p:extLst>
          </p:nvPr>
        </p:nvGraphicFramePr>
        <p:xfrm>
          <a:off x="2090822" y="1361600"/>
          <a:ext cx="11240069" cy="5032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2762534" y="1644132"/>
            <a:ext cx="1208964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dirty="0" smtClean="0"/>
              <a:t>DIÁLOGO</a:t>
            </a:r>
            <a:endParaRPr lang="es-CL" dirty="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514757" y="506322"/>
            <a:ext cx="11314881" cy="660139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3600" dirty="0"/>
              <a:t>Algunas percepciones de la realidad pastoral</a:t>
            </a:r>
            <a:endParaRPr lang="es-CL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744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07041" y="-528495"/>
            <a:ext cx="10515600" cy="2852737"/>
          </a:xfrm>
        </p:spPr>
        <p:txBody>
          <a:bodyPr>
            <a:normAutofit/>
          </a:bodyPr>
          <a:lstStyle/>
          <a:p>
            <a:r>
              <a:rPr lang="es-ES_tradnl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UNA RESPUESTA CREYENTE Y EVANGELIZADORA:</a:t>
            </a:r>
            <a:br>
              <a:rPr lang="es-ES_tradnl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s-ES_tradnl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</a:t>
            </a:r>
            <a:r>
              <a:rPr lang="es-ES_tradnl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	 LA CATEQUESIS FAMILIAR</a:t>
            </a:r>
            <a:endParaRPr lang="es-ES_tradnl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>
          <a:xfrm>
            <a:off x="831850" y="5339556"/>
            <a:ext cx="10515600" cy="1500187"/>
          </a:xfrm>
        </p:spPr>
        <p:txBody>
          <a:bodyPr anchor="ctr">
            <a:normAutofit/>
          </a:bodyPr>
          <a:lstStyle/>
          <a:p>
            <a:pPr algn="ctr"/>
            <a:r>
              <a:rPr lang="es-ES_tradnl" sz="6600" b="1" dirty="0" smtClean="0">
                <a:solidFill>
                  <a:srgbClr val="0070C0"/>
                </a:solidFill>
              </a:rPr>
              <a:t>ACTUAR</a:t>
            </a:r>
            <a:endParaRPr lang="es-ES_tradnl" sz="6600" b="1" dirty="0">
              <a:solidFill>
                <a:srgbClr val="0070C0"/>
              </a:solidFill>
            </a:endParaRPr>
          </a:p>
        </p:txBody>
      </p:sp>
      <p:pic>
        <p:nvPicPr>
          <p:cNvPr id="10242" name="Picture 2" descr="Resultado de imagen para catequesis pe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004" y="2324242"/>
            <a:ext cx="4257675" cy="32004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731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Justificando nuestra acción</a:t>
            </a:r>
            <a:endParaRPr lang="es-CL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5349922" y="2139524"/>
            <a:ext cx="6003877" cy="4351338"/>
          </a:xfrm>
        </p:spPr>
        <p:txBody>
          <a:bodyPr/>
          <a:lstStyle/>
          <a:p>
            <a:pPr algn="just"/>
            <a:r>
              <a:rPr lang="es-CL" dirty="0" smtClean="0"/>
              <a:t>Hemos revisado algunos aspectos de la realidad socio-cultural de nuestros países.</a:t>
            </a:r>
          </a:p>
          <a:p>
            <a:pPr algn="just"/>
            <a:r>
              <a:rPr lang="es-CL" dirty="0" smtClean="0"/>
              <a:t>Hemos dialogado sobre la realidad pastoral en nuestras comunidades.</a:t>
            </a:r>
          </a:p>
          <a:p>
            <a:pPr algn="just"/>
            <a:r>
              <a:rPr lang="es-CL" dirty="0" smtClean="0"/>
              <a:t>Presentamos desde una mirada pastoral, los fundamentos de una nueva Catequesis </a:t>
            </a:r>
            <a:r>
              <a:rPr lang="es-CL" dirty="0"/>
              <a:t>F</a:t>
            </a:r>
            <a:r>
              <a:rPr lang="es-CL" dirty="0" smtClean="0"/>
              <a:t>amiliar.</a:t>
            </a:r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14758" y="575116"/>
            <a:ext cx="11314881" cy="660139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Justificando nuestra acción</a:t>
            </a:r>
            <a:endParaRPr lang="es-CL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 descr="https://sentirsefeliz.files.wordpress.com/2012/04/seguir-a-jesc3bas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99" y="2429300"/>
            <a:ext cx="3509956" cy="25227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696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Llamada ovalada"/>
          <p:cNvSpPr/>
          <p:nvPr/>
        </p:nvSpPr>
        <p:spPr>
          <a:xfrm>
            <a:off x="5303912" y="-243408"/>
            <a:ext cx="5868144" cy="3765292"/>
          </a:xfrm>
          <a:prstGeom prst="wedgeEllipseCallout">
            <a:avLst>
              <a:gd name="adj1" fmla="val 39677"/>
              <a:gd name="adj2" fmla="val 71646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_tradnl" sz="2800" b="1" dirty="0">
                <a:solidFill>
                  <a:schemeClr val="bg1"/>
                </a:solidFill>
              </a:rPr>
              <a:t>¿No será más adecuado mantenerlos por muchos años dando estabilidad a la catequesis en los lugares donde ella se realiza? 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75520" y="476672"/>
            <a:ext cx="4042792" cy="2260848"/>
          </a:xfrm>
          <a:prstGeom prst="wedgeEllipseCallout">
            <a:avLst>
              <a:gd name="adj1" fmla="val -51957"/>
              <a:gd name="adj2" fmla="val -70408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17463" algn="ctr">
              <a:buNone/>
            </a:pPr>
            <a:r>
              <a:rPr lang="es-ES_tradnl" b="1" dirty="0"/>
              <a:t>¿Por qué es necesario renovar los procesos catequísticos? </a:t>
            </a:r>
            <a:endParaRPr lang="es-ES" b="1" dirty="0"/>
          </a:p>
        </p:txBody>
      </p:sp>
      <p:sp>
        <p:nvSpPr>
          <p:cNvPr id="4" name="3 Llamada ovalada"/>
          <p:cNvSpPr/>
          <p:nvPr/>
        </p:nvSpPr>
        <p:spPr>
          <a:xfrm>
            <a:off x="1524000" y="2486800"/>
            <a:ext cx="7452320" cy="4371201"/>
          </a:xfrm>
          <a:prstGeom prst="wedgeEllipseCallout">
            <a:avLst>
              <a:gd name="adj1" fmla="val -43402"/>
              <a:gd name="adj2" fmla="val 55966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17463" algn="ctr">
              <a:spcBef>
                <a:spcPct val="20000"/>
              </a:spcBef>
            </a:pPr>
            <a:r>
              <a:rPr lang="es-ES_tradnl" sz="3200" b="1" dirty="0">
                <a:solidFill>
                  <a:schemeClr val="bg1"/>
                </a:solidFill>
              </a:rPr>
              <a:t>La Catequesis Familiar siempre se ha realizado de esta manera: </a:t>
            </a:r>
            <a:r>
              <a:rPr lang="es-ES_tradnl" sz="4400" b="1" dirty="0">
                <a:solidFill>
                  <a:schemeClr val="bg1"/>
                </a:solidFill>
              </a:rPr>
              <a:t>¡Para que cambiar! Siempre se ha hecho así</a:t>
            </a:r>
            <a:r>
              <a:rPr lang="es-ES_tradnl" sz="3200" b="1" dirty="0">
                <a:solidFill>
                  <a:schemeClr val="bg1"/>
                </a:solidFill>
              </a:rPr>
              <a:t>.</a:t>
            </a:r>
            <a:endParaRPr lang="es-E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15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8532" y="447948"/>
            <a:ext cx="9544334" cy="1143000"/>
          </a:xfr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ES_tradnl" sz="3200" b="1" dirty="0">
                <a:solidFill>
                  <a:srgbClr val="00B050"/>
                </a:solidFill>
              </a:rPr>
              <a:t>Algunos argumentos a favor de la </a:t>
            </a:r>
            <a:r>
              <a:rPr lang="es-ES_tradnl" sz="3200" b="1" dirty="0" smtClean="0">
                <a:solidFill>
                  <a:srgbClr val="00B050"/>
                </a:solidFill>
              </a:rPr>
              <a:t>renovación, a partir del documento “La Alegría de Iniciar Discípulos-Misioneros en el cambio de época” del CELAM:</a:t>
            </a:r>
            <a:endParaRPr lang="es-ES" sz="3200" b="1" dirty="0">
              <a:solidFill>
                <a:srgbClr val="00B05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227091" y="3125690"/>
            <a:ext cx="6129654" cy="3312368"/>
          </a:xfrm>
        </p:spPr>
        <p:txBody>
          <a:bodyPr>
            <a:normAutofit/>
          </a:bodyPr>
          <a:lstStyle/>
          <a:p>
            <a:pPr marL="342900" lvl="1" indent="-342900" algn="just">
              <a:buFont typeface="Arial" pitchFamily="34" charset="0"/>
              <a:buChar char="•"/>
            </a:pPr>
            <a:r>
              <a:rPr lang="es-ES_tradnl" dirty="0" smtClean="0">
                <a:solidFill>
                  <a:srgbClr val="000000"/>
                </a:solidFill>
              </a:rPr>
              <a:t>En los </a:t>
            </a:r>
            <a:r>
              <a:rPr lang="es-ES_tradnl" dirty="0">
                <a:solidFill>
                  <a:srgbClr val="000000"/>
                </a:solidFill>
              </a:rPr>
              <a:t>últimos decenios </a:t>
            </a:r>
            <a:r>
              <a:rPr lang="es-ES_tradnl" dirty="0" smtClean="0">
                <a:solidFill>
                  <a:srgbClr val="000000"/>
                </a:solidFill>
              </a:rPr>
              <a:t>el contexto cultural se </a:t>
            </a:r>
            <a:r>
              <a:rPr lang="es-ES_tradnl" dirty="0">
                <a:solidFill>
                  <a:srgbClr val="000000"/>
                </a:solidFill>
              </a:rPr>
              <a:t>acelera progresivamente</a:t>
            </a:r>
            <a:r>
              <a:rPr lang="es-ES_tradnl" dirty="0" smtClean="0">
                <a:solidFill>
                  <a:srgbClr val="000000"/>
                </a:solidFill>
              </a:rPr>
              <a:t>. </a:t>
            </a:r>
          </a:p>
          <a:p>
            <a:pPr marL="342900" lvl="1" indent="-342900" algn="just">
              <a:buFont typeface="Arial" pitchFamily="34" charset="0"/>
              <a:buChar char="•"/>
            </a:pPr>
            <a:r>
              <a:rPr lang="es-ES_tradnl" dirty="0" smtClean="0">
                <a:solidFill>
                  <a:srgbClr val="000000"/>
                </a:solidFill>
              </a:rPr>
              <a:t>Podríamos </a:t>
            </a:r>
            <a:r>
              <a:rPr lang="es-ES_tradnl" dirty="0">
                <a:solidFill>
                  <a:srgbClr val="000000"/>
                </a:solidFill>
              </a:rPr>
              <a:t>señalar como ejemplo: la familia </a:t>
            </a:r>
            <a:r>
              <a:rPr lang="es-ES_tradnl" dirty="0" smtClean="0">
                <a:solidFill>
                  <a:srgbClr val="000000"/>
                </a:solidFill>
              </a:rPr>
              <a:t>ha </a:t>
            </a:r>
            <a:r>
              <a:rPr lang="es-ES_tradnl" dirty="0">
                <a:solidFill>
                  <a:srgbClr val="000000"/>
                </a:solidFill>
              </a:rPr>
              <a:t>evolucionado en las últimas décadas y lo seguirá haciendo en el futuro</a:t>
            </a:r>
            <a:r>
              <a:rPr lang="es-ES_tradnl" dirty="0" smtClean="0">
                <a:solidFill>
                  <a:srgbClr val="000000"/>
                </a:solidFill>
              </a:rPr>
              <a:t>. </a:t>
            </a:r>
          </a:p>
          <a:p>
            <a:pPr marL="342900" lvl="1" indent="-342900" algn="just">
              <a:buFont typeface="Arial" pitchFamily="34" charset="0"/>
              <a:buChar char="•"/>
            </a:pPr>
            <a:r>
              <a:rPr lang="es-ES_tradnl" dirty="0" smtClean="0"/>
              <a:t>No </a:t>
            </a:r>
            <a:r>
              <a:rPr lang="es-ES_tradnl" dirty="0"/>
              <a:t>hay vuelta atrás a la familia tradicional que conocimos personalmente o a través del testimonio de otros</a:t>
            </a:r>
            <a:r>
              <a:rPr lang="es-ES_tradnl" dirty="0" smtClean="0"/>
              <a:t>.</a:t>
            </a:r>
            <a:endParaRPr lang="es-ES" dirty="0" smtClean="0"/>
          </a:p>
        </p:txBody>
      </p:sp>
      <p:sp>
        <p:nvSpPr>
          <p:cNvPr id="4" name="3 Rectángulo"/>
          <p:cNvSpPr/>
          <p:nvPr/>
        </p:nvSpPr>
        <p:spPr>
          <a:xfrm>
            <a:off x="515888" y="1977363"/>
            <a:ext cx="8604448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_tradnl" sz="3200" b="1" dirty="0"/>
              <a:t>	</a:t>
            </a:r>
            <a:r>
              <a:rPr lang="es-ES_tradnl" sz="3200" b="1" dirty="0" smtClean="0"/>
              <a:t>Evolución </a:t>
            </a:r>
            <a:r>
              <a:rPr lang="es-ES_tradnl" sz="3200" b="1" dirty="0"/>
              <a:t>del contexto cultural </a:t>
            </a:r>
            <a:endParaRPr lang="es-ES" sz="3200" b="1" dirty="0"/>
          </a:p>
        </p:txBody>
      </p:sp>
      <p:pic>
        <p:nvPicPr>
          <p:cNvPr id="1026" name="Picture 2" descr="http://soydemoral.com/wp-content/uploads/2014/02/Abuelos-Moralzarzal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88" y="2812163"/>
            <a:ext cx="2232248" cy="1493707"/>
          </a:xfrm>
          <a:prstGeom prst="rect">
            <a:avLst/>
          </a:prstGeom>
          <a:noFill/>
        </p:spPr>
      </p:pic>
      <p:pic>
        <p:nvPicPr>
          <p:cNvPr id="1030" name="Picture 6" descr="http://psicologa.proyectospulsor.cl/wp-content/uploads/2014/08/divorcio-padres-hijos-matrimonio.jpg"/>
          <p:cNvPicPr>
            <a:picLocks noChangeAspect="1" noChangeArrowheads="1"/>
          </p:cNvPicPr>
          <p:nvPr/>
        </p:nvPicPr>
        <p:blipFill>
          <a:blip r:embed="rId3" cstate="screen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429" y="3823953"/>
            <a:ext cx="2664296" cy="1498667"/>
          </a:xfrm>
          <a:prstGeom prst="rect">
            <a:avLst/>
          </a:prstGeom>
          <a:noFill/>
        </p:spPr>
      </p:pic>
      <p:pic>
        <p:nvPicPr>
          <p:cNvPr id="11266" name="Picture 2" descr="Resultado de imagen para “La Alegría de Iniciar Discípulos-Misioneros en el cambio de época”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867" r="2962" b="19072"/>
          <a:stretch/>
        </p:blipFill>
        <p:spPr bwMode="auto">
          <a:xfrm rot="840937">
            <a:off x="10003904" y="313267"/>
            <a:ext cx="1610437" cy="207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1.bp.blogspot.com/-BZiDxZvI1Cc/VCNWSzj082I/AAAAAAAAACw/ZTm6O_5K3bE/s1600/trabajan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803" y="4745733"/>
            <a:ext cx="2304256" cy="1501258"/>
          </a:xfrm>
          <a:prstGeom prst="rect">
            <a:avLst/>
          </a:prstGeom>
          <a:noFill/>
        </p:spPr>
      </p:pic>
      <p:sp>
        <p:nvSpPr>
          <p:cNvPr id="9" name="8 CuadroTexto"/>
          <p:cNvSpPr txBox="1"/>
          <p:nvPr/>
        </p:nvSpPr>
        <p:spPr>
          <a:xfrm>
            <a:off x="418532" y="1815318"/>
            <a:ext cx="878664" cy="908864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sz="3600" b="1" dirty="0" smtClean="0"/>
              <a:t>1</a:t>
            </a:r>
            <a:endParaRPr lang="es-CL" sz="3600" b="1" dirty="0"/>
          </a:p>
        </p:txBody>
      </p:sp>
    </p:spTree>
    <p:extLst>
      <p:ext uri="{BB962C8B-B14F-4D97-AF65-F5344CB8AC3E}">
        <p14:creationId xmlns:p14="http://schemas.microsoft.com/office/powerpoint/2010/main" val="29800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Flecha izquierda y derecha"/>
          <p:cNvSpPr/>
          <p:nvPr/>
        </p:nvSpPr>
        <p:spPr>
          <a:xfrm>
            <a:off x="163773" y="4107976"/>
            <a:ext cx="11791666" cy="1637731"/>
          </a:xfrm>
          <a:prstGeom prst="leftRightArrow">
            <a:avLst>
              <a:gd name="adj1" fmla="val 8333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524000" y="2190959"/>
            <a:ext cx="9896567" cy="1656184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s-ES_tradnl" sz="2800" dirty="0" smtClean="0"/>
              <a:t>Procurando </a:t>
            </a:r>
            <a:r>
              <a:rPr lang="es-ES_tradnl" sz="2800" dirty="0"/>
              <a:t>responder cada vez mejor a través del </a:t>
            </a:r>
            <a:r>
              <a:rPr lang="es-ES_tradnl" sz="2800" dirty="0" smtClean="0"/>
              <a:t>Proceso </a:t>
            </a:r>
            <a:r>
              <a:rPr lang="es-ES_tradnl" sz="2800" dirty="0"/>
              <a:t>E</a:t>
            </a:r>
            <a:r>
              <a:rPr lang="es-ES_tradnl" sz="2800" dirty="0" smtClean="0"/>
              <a:t>vangelizador a las </a:t>
            </a:r>
            <a:r>
              <a:rPr lang="es-ES_tradnl" sz="2800" dirty="0"/>
              <a:t>necesidades del hombre y la mujer de hoy</a:t>
            </a:r>
            <a:r>
              <a:rPr lang="es-ES_tradnl" sz="2800" dirty="0" smtClean="0"/>
              <a:t>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084667" y="1427562"/>
            <a:ext cx="9257731" cy="5847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_tradnl" sz="3200" b="1" dirty="0"/>
              <a:t>	</a:t>
            </a:r>
            <a:r>
              <a:rPr lang="es-ES_tradnl" sz="3200" b="1" dirty="0" smtClean="0"/>
              <a:t>Contexto </a:t>
            </a:r>
            <a:r>
              <a:rPr lang="es-ES_tradnl" sz="3200" b="1" dirty="0"/>
              <a:t>teológico que avanza</a:t>
            </a:r>
            <a:endParaRPr lang="es-ES" sz="3200" b="1" dirty="0"/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1524000" y="18864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200" b="1" dirty="0">
                <a:solidFill>
                  <a:srgbClr val="00B050"/>
                </a:solidFill>
              </a:rPr>
              <a:t>Algunos argumentos a favor de la renovación:</a:t>
            </a:r>
            <a:endParaRPr lang="es-ES" sz="3200" b="1" dirty="0">
              <a:solidFill>
                <a:srgbClr val="00B050"/>
              </a:solidFill>
            </a:endParaRPr>
          </a:p>
        </p:txBody>
      </p:sp>
      <p:grpSp>
        <p:nvGrpSpPr>
          <p:cNvPr id="5" name="Agrupar 4"/>
          <p:cNvGrpSpPr/>
          <p:nvPr/>
        </p:nvGrpSpPr>
        <p:grpSpPr>
          <a:xfrm>
            <a:off x="947008" y="3691323"/>
            <a:ext cx="8071012" cy="2291462"/>
            <a:chOff x="1797325" y="4719281"/>
            <a:chExt cx="6668159" cy="1734055"/>
          </a:xfrm>
        </p:grpSpPr>
        <p:pic>
          <p:nvPicPr>
            <p:cNvPr id="16386" name="Picture 2" descr="http://www.revistaecclesia.com/wp-content/uploads/2012/07/aparecida_portada_.jp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7325" y="4719281"/>
              <a:ext cx="1216445" cy="1728192"/>
            </a:xfrm>
            <a:prstGeom prst="rect">
              <a:avLst/>
            </a:prstGeom>
            <a:noFill/>
          </p:spPr>
        </p:pic>
        <p:pic>
          <p:nvPicPr>
            <p:cNvPr id="16388" name="Picture 4" descr="https://denzingerbergoglio.files.wordpress.com/2016/03/exhortacion-papa-francisco.jpg?w=314&amp;h=44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4719281"/>
              <a:ext cx="1119198" cy="1728192"/>
            </a:xfrm>
            <a:prstGeom prst="rect">
              <a:avLst/>
            </a:prstGeom>
            <a:noFill/>
          </p:spPr>
        </p:pic>
        <p:pic>
          <p:nvPicPr>
            <p:cNvPr id="16390" name="Picture 6" descr="http://d3s1b1zelykba8.cloudfront.net/portadas/originales/4400561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4719281"/>
              <a:ext cx="1224136" cy="1728192"/>
            </a:xfrm>
            <a:prstGeom prst="rect">
              <a:avLst/>
            </a:prstGeom>
            <a:noFill/>
          </p:spPr>
        </p:pic>
        <p:pic>
          <p:nvPicPr>
            <p:cNvPr id="16392" name="Picture 8" descr="https://farm2.staticflickr.com/1640/24284463869_4603d06f5c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144" y="4719282"/>
              <a:ext cx="1242138" cy="1728192"/>
            </a:xfrm>
            <a:prstGeom prst="rect">
              <a:avLst/>
            </a:prstGeom>
            <a:noFill/>
          </p:spPr>
        </p:pic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8771" y="4719282"/>
              <a:ext cx="1196713" cy="1734054"/>
            </a:xfrm>
            <a:prstGeom prst="rect">
              <a:avLst/>
            </a:prstGeom>
          </p:spPr>
        </p:pic>
      </p:grpSp>
      <p:sp>
        <p:nvSpPr>
          <p:cNvPr id="11" name="10 CuadroTexto"/>
          <p:cNvSpPr txBox="1"/>
          <p:nvPr/>
        </p:nvSpPr>
        <p:spPr>
          <a:xfrm>
            <a:off x="645336" y="1265517"/>
            <a:ext cx="878664" cy="908864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sz="3600" b="1" dirty="0" smtClean="0"/>
              <a:t>2</a:t>
            </a:r>
            <a:endParaRPr lang="es-CL" sz="3600" b="1" dirty="0"/>
          </a:p>
        </p:txBody>
      </p:sp>
      <p:pic>
        <p:nvPicPr>
          <p:cNvPr id="12" name="Picture 2" descr="Resultado de imagen para “La Alegría de Iniciar Discípulos-Misioneros en el cambio de época”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867" r="2962" b="19072"/>
          <a:stretch/>
        </p:blipFill>
        <p:spPr bwMode="auto">
          <a:xfrm rot="840937">
            <a:off x="9537180" y="3795634"/>
            <a:ext cx="1610437" cy="207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00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pendon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332657"/>
            <a:ext cx="3816424" cy="60265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15962" y="1883390"/>
            <a:ext cx="4536504" cy="3518549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177800" indent="0">
              <a:buNone/>
            </a:pPr>
            <a:r>
              <a:rPr lang="es-ES_tradnl" b="1" dirty="0" smtClean="0"/>
              <a:t>Estas razones ayudan </a:t>
            </a:r>
            <a:r>
              <a:rPr lang="es-ES_tradnl" b="1" dirty="0"/>
              <a:t>a comprender que cada cierto número de años se haga necesario una renovación </a:t>
            </a:r>
            <a:r>
              <a:rPr lang="es-ES_tradnl" b="1" dirty="0" smtClean="0"/>
              <a:t>del </a:t>
            </a:r>
            <a:r>
              <a:rPr lang="es-ES_tradnl" b="1" dirty="0"/>
              <a:t>proceso catequístico siempre necesitado de evaluación y de un mejor </a:t>
            </a:r>
            <a:r>
              <a:rPr lang="es-ES_tradnl" b="1" dirty="0" smtClean="0"/>
              <a:t>desarrollo.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30170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865499" y="1651379"/>
            <a:ext cx="8912519" cy="4255287"/>
          </a:xfrm>
          <a:prstGeom prst="wedgeEllipseCallout">
            <a:avLst>
              <a:gd name="adj1" fmla="val -59438"/>
              <a:gd name="adj2" fmla="val -41388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s-ES_tradnl" dirty="0"/>
              <a:t>¿Cuáles son algunos de los cambios antropológicos y culturales que han hecho necesario un mayor desarrollo del proceso catequístico para el </a:t>
            </a:r>
            <a:r>
              <a:rPr lang="es-ES_tradnl" dirty="0" smtClean="0"/>
              <a:t>Sacramento </a:t>
            </a:r>
            <a:r>
              <a:rPr lang="es-ES_tradnl" dirty="0"/>
              <a:t>de la </a:t>
            </a:r>
            <a:r>
              <a:rPr lang="es-ES_tradnl" dirty="0" smtClean="0"/>
              <a:t>Eucaristía</a:t>
            </a:r>
            <a:r>
              <a:rPr lang="es-ES_tradnl" dirty="0"/>
              <a:t>: </a:t>
            </a:r>
            <a:r>
              <a:rPr lang="es-ES_tradnl" b="1" dirty="0"/>
              <a:t>“El Señor sale a nuestro encuentro</a:t>
            </a:r>
            <a:r>
              <a:rPr lang="es-ES_tradnl" b="1" dirty="0" smtClean="0"/>
              <a:t>”?</a:t>
            </a:r>
            <a:endParaRPr lang="es-ES" dirty="0"/>
          </a:p>
        </p:txBody>
      </p:sp>
      <p:pic>
        <p:nvPicPr>
          <p:cNvPr id="4" name="3 Imagen" descr="Sin título-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151" y="-236563"/>
            <a:ext cx="2572348" cy="763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7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esultado de imagen para cambio de epo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01" y="2797791"/>
            <a:ext cx="3639677" cy="238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244454" y="1351129"/>
            <a:ext cx="7697337" cy="48714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394578" y="1661500"/>
            <a:ext cx="7326889" cy="216024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dirty="0">
                <a:solidFill>
                  <a:srgbClr val="000000"/>
                </a:solidFill>
              </a:rPr>
              <a:t>La última década del siglo pasado y la primera de este nuevo siglo han sido testigos de cambios vertiginosos en todas las dimensiones del quehacer humano. </a:t>
            </a:r>
            <a:r>
              <a:rPr lang="es-ES_tradnl" dirty="0" smtClean="0"/>
              <a:t>Ej.: </a:t>
            </a:r>
            <a:r>
              <a:rPr lang="es-ES_tradnl" dirty="0"/>
              <a:t>las comunicaciones.                  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s-ES_tradnl" dirty="0">
              <a:solidFill>
                <a:srgbClr val="000000"/>
              </a:solidFill>
            </a:endParaRPr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4394578" y="3501008"/>
            <a:ext cx="7326889" cy="3356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defRPr/>
            </a:pPr>
            <a:r>
              <a:rPr lang="es-ES_tradnl" sz="2800" dirty="0"/>
              <a:t>Los modelos que sostenían nuestra formas de pensar, valorar y relacionarnos han sido cuestionados y sustituidos por otros creando sensaciones de inseguridad, inestabilidad, desorientación, cuestionamiento y muchas veces de crisis.</a:t>
            </a:r>
            <a:endParaRPr lang="es-ES" sz="2800" dirty="0"/>
          </a:p>
          <a:p>
            <a:pPr marL="342900" indent="-342900">
              <a:buFont typeface="Arial" pitchFamily="34" charset="0"/>
              <a:buChar char="•"/>
              <a:defRPr/>
            </a:pPr>
            <a:endParaRPr lang="es-ES" sz="2800" dirty="0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723331" y="332656"/>
            <a:ext cx="9765157" cy="922114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49000">
                <a:schemeClr val="bg1"/>
              </a:gs>
            </a:gsLst>
            <a:lin ang="0" scaled="1"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_tradnl" sz="3600" b="1" dirty="0"/>
              <a:t>A. Cambio de época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155347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736076" y="272041"/>
            <a:ext cx="10919112" cy="631982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0" y="2924944"/>
            <a:ext cx="9144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337481" y="476672"/>
            <a:ext cx="9567080" cy="2448272"/>
          </a:xfrm>
        </p:spPr>
        <p:txBody>
          <a:bodyPr>
            <a:normAutofit lnSpcReduction="10000"/>
          </a:bodyPr>
          <a:lstStyle/>
          <a:p>
            <a:pPr algn="just"/>
            <a:r>
              <a:rPr lang="es-ES_tradnl" dirty="0"/>
              <a:t>Frente a este cambio de época estamos llamados a hacer una lectura crítica y esperanzada de aquellos aspectos que inciden de manera directa en la transmisión de la </a:t>
            </a:r>
            <a:r>
              <a:rPr lang="es-ES_tradnl" dirty="0" smtClean="0"/>
              <a:t>fe.</a:t>
            </a:r>
          </a:p>
          <a:p>
            <a:pPr algn="just"/>
            <a:r>
              <a:rPr lang="es-ES_tradnl" dirty="0" smtClean="0"/>
              <a:t>Encontrando nuevas </a:t>
            </a:r>
            <a:r>
              <a:rPr lang="es-ES_tradnl" dirty="0"/>
              <a:t>formas que nos permitan compartir la alegría del encuentro con Jesús que nos dice: </a:t>
            </a:r>
            <a:r>
              <a:rPr lang="es-ES_tradnl" dirty="0" smtClean="0"/>
              <a:t>“No </a:t>
            </a:r>
            <a:r>
              <a:rPr lang="es-ES_tradnl" dirty="0"/>
              <a:t>teman” (Jn 16, 33).</a:t>
            </a:r>
            <a:endParaRPr lang="es-ES" dirty="0"/>
          </a:p>
          <a:p>
            <a:pPr algn="just"/>
            <a:endParaRPr lang="es-ES" b="1" dirty="0"/>
          </a:p>
        </p:txBody>
      </p:sp>
      <p:pic>
        <p:nvPicPr>
          <p:cNvPr id="6" name="5 Imagen" descr="dove 2 copia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7354">
            <a:off x="8917901" y="2306710"/>
            <a:ext cx="1478525" cy="1236467"/>
          </a:xfrm>
          <a:prstGeom prst="rect">
            <a:avLst/>
          </a:prstGeom>
          <a:effectLst>
            <a:glow rad="228600">
              <a:schemeClr val="bg2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9012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156" y="1565509"/>
            <a:ext cx="5923128" cy="463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22668" y="354842"/>
            <a:ext cx="10624782" cy="1538213"/>
          </a:xfrm>
        </p:spPr>
        <p:txBody>
          <a:bodyPr>
            <a:noAutofit/>
          </a:bodyPr>
          <a:lstStyle/>
          <a:p>
            <a:pPr algn="ctr"/>
            <a:r>
              <a:rPr lang="es-ES_tradnl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Mirada a la realidad </a:t>
            </a:r>
            <a:br>
              <a:rPr lang="es-ES_tradnl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s-ES_tradnl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sociocultural y religiosa</a:t>
            </a:r>
            <a:endParaRPr lang="es-ES_tradnl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>
          <a:xfrm>
            <a:off x="722668" y="5357813"/>
            <a:ext cx="10515600" cy="1500187"/>
          </a:xfrm>
        </p:spPr>
        <p:txBody>
          <a:bodyPr anchor="ctr">
            <a:normAutofit/>
          </a:bodyPr>
          <a:lstStyle/>
          <a:p>
            <a:pPr algn="ctr"/>
            <a:r>
              <a:rPr lang="es-ES_tradnl" sz="6600" b="1" dirty="0" smtClean="0">
                <a:solidFill>
                  <a:srgbClr val="0070C0"/>
                </a:solidFill>
              </a:rPr>
              <a:t>VER</a:t>
            </a:r>
            <a:endParaRPr lang="es-ES_tradnl" sz="6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938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063552" y="1412776"/>
            <a:ext cx="6840760" cy="2880320"/>
          </a:xfrm>
          <a:prstGeom prst="roundRect">
            <a:avLst>
              <a:gd name="adj" fmla="val 884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54013" lvl="1">
              <a:buFont typeface="Arial" pitchFamily="34" charset="0"/>
              <a:buChar char="•"/>
            </a:pPr>
            <a:r>
              <a:rPr lang="es-ES_tradnl" dirty="0"/>
              <a:t>Cambios profundos y acelerados en el orden social, económico, político y tecnológico</a:t>
            </a:r>
            <a:r>
              <a:rPr lang="es-ES_tradnl" dirty="0" smtClean="0"/>
              <a:t>.</a:t>
            </a:r>
          </a:p>
          <a:p>
            <a:pPr marL="354013" lvl="1">
              <a:buFont typeface="Arial" pitchFamily="34" charset="0"/>
              <a:buChar char="•"/>
            </a:pPr>
            <a:r>
              <a:rPr lang="es-ES_tradnl" dirty="0" smtClean="0"/>
              <a:t>Crisis </a:t>
            </a:r>
            <a:r>
              <a:rPr lang="es-ES_tradnl" dirty="0"/>
              <a:t>en la trasmisión de la fe.</a:t>
            </a:r>
            <a:endParaRPr lang="es-ES" dirty="0" smtClean="0"/>
          </a:p>
          <a:p>
            <a:pPr marL="354013" lvl="1">
              <a:buFont typeface="Arial" pitchFamily="34" charset="0"/>
              <a:buChar char="•"/>
            </a:pPr>
            <a:r>
              <a:rPr lang="es-ES_tradnl" dirty="0"/>
              <a:t>Una cultura secularizada.</a:t>
            </a:r>
            <a:endParaRPr lang="es-ES" dirty="0" smtClean="0"/>
          </a:p>
          <a:p>
            <a:pPr marL="354013" lvl="1">
              <a:buFont typeface="Arial" pitchFamily="34" charset="0"/>
              <a:buChar char="•"/>
            </a:pPr>
            <a:r>
              <a:rPr lang="es-ES_tradnl" dirty="0"/>
              <a:t>El vivir de los deseos más que de necesidades.</a:t>
            </a:r>
            <a:endParaRPr lang="es-ES" dirty="0" smtClean="0"/>
          </a:p>
          <a:p>
            <a:pPr marL="354013" lvl="1">
              <a:buFont typeface="Arial" pitchFamily="34" charset="0"/>
              <a:buChar char="•"/>
            </a:pPr>
            <a:r>
              <a:rPr lang="es-ES_tradnl" dirty="0"/>
              <a:t>El valor de lo inmediato y práctico.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0" y="188640"/>
            <a:ext cx="8686800" cy="1143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es-ES_tradnl" sz="2800" b="1" dirty="0">
                <a:solidFill>
                  <a:srgbClr val="000000"/>
                </a:solidFill>
              </a:rPr>
              <a:t>Esta realidad nos invita a hacer un discernimiento de los elementos que afectan la transmisión de la fe, como:</a:t>
            </a:r>
            <a:endParaRPr lang="es-ES" sz="2800" b="1" dirty="0">
              <a:solidFill>
                <a:srgbClr val="0000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503712" y="4077072"/>
            <a:ext cx="6948264" cy="267765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82563" indent="-285750">
              <a:buFont typeface="Arial"/>
              <a:buChar char="•"/>
            </a:pPr>
            <a:r>
              <a:rPr lang="es-ES_tradnl" sz="2400" dirty="0"/>
              <a:t>La indiferencia religiosa.</a:t>
            </a:r>
            <a:endParaRPr lang="es-ES" sz="2400" dirty="0"/>
          </a:p>
          <a:p>
            <a:pPr marL="182563" indent="-285750">
              <a:buFont typeface="Arial"/>
              <a:buChar char="•"/>
            </a:pPr>
            <a:r>
              <a:rPr lang="es-ES_tradnl" sz="2400" dirty="0"/>
              <a:t>La fragilidad, inseguridad y el pluralismo en las relaciones personales e institucionales.</a:t>
            </a:r>
            <a:endParaRPr lang="es-ES" sz="2400" dirty="0"/>
          </a:p>
          <a:p>
            <a:pPr marL="182563" indent="-285750">
              <a:buFont typeface="Arial"/>
              <a:buChar char="•"/>
            </a:pPr>
            <a:r>
              <a:rPr lang="es-ES_tradnl" sz="2400" dirty="0"/>
              <a:t>El uso de una libertad sin conciencia.</a:t>
            </a:r>
            <a:endParaRPr lang="es-ES" sz="2400" dirty="0"/>
          </a:p>
          <a:p>
            <a:pPr marL="182563" indent="-285750">
              <a:buFont typeface="Arial"/>
              <a:buChar char="•"/>
            </a:pPr>
            <a:r>
              <a:rPr lang="es-ES_tradnl" sz="2400" dirty="0"/>
              <a:t>El ser humano pareciera que vive en algunos casos en sociedades enteras como encerrado en la obra de sus manos.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78868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91544" y="3284984"/>
            <a:ext cx="8352928" cy="2880320"/>
          </a:xfrm>
        </p:spPr>
        <p:txBody>
          <a:bodyPr>
            <a:noAutofit/>
          </a:bodyPr>
          <a:lstStyle/>
          <a:p>
            <a:pPr algn="just"/>
            <a:r>
              <a:rPr lang="es-ES_tradnl" dirty="0"/>
              <a:t>Tenemos mucho que agradecer también a la cultura de nuestro tiempo que ha logrado conquistar y ha adquirido valores importantes humanizando variados aspectos de la vida personal, comunitaria y social.  </a:t>
            </a:r>
            <a:endParaRPr lang="es-ES_tradnl" dirty="0" smtClean="0"/>
          </a:p>
          <a:p>
            <a:pPr algn="just"/>
            <a:r>
              <a:rPr lang="es-ES_tradnl" dirty="0" smtClean="0"/>
              <a:t>Ej.: </a:t>
            </a:r>
            <a:r>
              <a:rPr lang="es-ES_tradnl" dirty="0"/>
              <a:t>El valor por la ecología, los derechos humanos</a:t>
            </a:r>
            <a:r>
              <a:rPr lang="es-ES_tradnl" dirty="0" smtClean="0"/>
              <a:t>, probidad, </a:t>
            </a:r>
            <a:r>
              <a:rPr lang="es-ES_tradnl" dirty="0"/>
              <a:t>la participación de la mujer.</a:t>
            </a:r>
            <a:endParaRPr lang="es-ES" b="1" dirty="0"/>
          </a:p>
        </p:txBody>
      </p:sp>
      <p:grpSp>
        <p:nvGrpSpPr>
          <p:cNvPr id="4" name="Agrupar 3"/>
          <p:cNvGrpSpPr/>
          <p:nvPr/>
        </p:nvGrpSpPr>
        <p:grpSpPr>
          <a:xfrm>
            <a:off x="2063552" y="620056"/>
            <a:ext cx="8244408" cy="2088865"/>
            <a:chOff x="467544" y="2348880"/>
            <a:chExt cx="8244408" cy="2088865"/>
          </a:xfrm>
        </p:grpSpPr>
        <p:pic>
          <p:nvPicPr>
            <p:cNvPr id="49154" name="Picture 2" descr="http://galerias.iglesia.cl/Gale_568c0fed11940/Gale568c0fed38b2f_05012016_348pm.jp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796136" y="2492896"/>
              <a:ext cx="2915816" cy="19448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9156" name="Picture 4" descr="http://galerias.iglesia.cl/Gale_53c2f6abd26eb/Gale53c2f7836db79_13072014_517pm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2564904"/>
              <a:ext cx="2808312" cy="18581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9158" name="Picture 6" descr="http://www.tropezon.cl/wp-content/uploads/2016/04/JUBILEO-01-1-copia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832" y="2348880"/>
              <a:ext cx="3138549" cy="20806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17544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http://1.bp.blogspot.com/-0oK_tbP8dJo/TuUG_i0rxYI/AAAAAAAACwI/dV42oh3bVRA/s1600/bentoxvi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302" y="275636"/>
            <a:ext cx="2549147" cy="2770073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996286" y="2088108"/>
            <a:ext cx="5636525" cy="342558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451742" y="2446236"/>
            <a:ext cx="5003648" cy="51555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dirty="0"/>
              <a:t>En razón de esta situación, y de la crisis generalizada en la transmisión de valores humanos y religiosos, el Papa Benedicto XVI hablaba </a:t>
            </a:r>
            <a:r>
              <a:rPr lang="es-ES_tradnl" dirty="0" smtClean="0"/>
              <a:t>de </a:t>
            </a:r>
            <a:r>
              <a:rPr lang="es-ES_tradnl" dirty="0"/>
              <a:t>una</a:t>
            </a:r>
            <a:r>
              <a:rPr lang="es-ES_tradnl" sz="3600" b="1" dirty="0">
                <a:solidFill>
                  <a:srgbClr val="4F81BD"/>
                </a:solidFill>
              </a:rPr>
              <a:t> emergencia educativa. </a:t>
            </a:r>
            <a:endParaRPr lang="es-ES" sz="3600" b="1" dirty="0">
              <a:solidFill>
                <a:srgbClr val="4F81BD"/>
              </a:solidFill>
            </a:endParaRPr>
          </a:p>
          <a:p>
            <a:endParaRPr lang="es-ES" dirty="0"/>
          </a:p>
        </p:txBody>
      </p:sp>
      <p:pic>
        <p:nvPicPr>
          <p:cNvPr id="47106" name="Picture 2" descr="http://www.hokke.es/wp-content/uploads/2015/11/valores-1-542x321.pn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291" y="2888296"/>
            <a:ext cx="5960933" cy="3530369"/>
          </a:xfrm>
          <a:prstGeom prst="rect">
            <a:avLst/>
          </a:prstGeom>
          <a:noFill/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461629" y="275636"/>
            <a:ext cx="8964488" cy="922114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49000">
                <a:schemeClr val="bg1"/>
              </a:gs>
            </a:gsLst>
            <a:lin ang="0" scaled="1"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625475" indent="-361950">
              <a:spcBef>
                <a:spcPct val="0"/>
              </a:spcBef>
            </a:pPr>
            <a:r>
              <a:rPr lang="es-ES_tradnl" sz="2800" b="1" dirty="0">
                <a:latin typeface="+mj-lt"/>
                <a:ea typeface="+mj-ea"/>
                <a:cs typeface="+mj-cs"/>
              </a:rPr>
              <a:t>    </a:t>
            </a:r>
            <a:r>
              <a:rPr lang="es-ES_tradnl" sz="3600" b="1" dirty="0"/>
              <a:t>B. Emergencia Educativa.</a:t>
            </a:r>
            <a:endParaRPr lang="es-ES" sz="3600" b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2239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982639" y="1596787"/>
            <a:ext cx="10208525" cy="455835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5 Flecha derecha"/>
          <p:cNvSpPr/>
          <p:nvPr/>
        </p:nvSpPr>
        <p:spPr>
          <a:xfrm>
            <a:off x="3215680" y="4221088"/>
            <a:ext cx="7852654" cy="2420888"/>
          </a:xfrm>
          <a:prstGeom prst="rightArrow">
            <a:avLst>
              <a:gd name="adj1" fmla="val 72142"/>
              <a:gd name="adj2" fmla="val 50000"/>
            </a:avLst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063552" y="2057991"/>
            <a:ext cx="8064896" cy="2692895"/>
          </a:xfrm>
        </p:spPr>
        <p:txBody>
          <a:bodyPr/>
          <a:lstStyle/>
          <a:p>
            <a:pPr marL="0" indent="0" algn="just">
              <a:buNone/>
            </a:pPr>
            <a:r>
              <a:rPr lang="es-ES_tradnl" dirty="0"/>
              <a:t>Las prácticas que hemos aplicado y los caminos de crecimiento en la fe que hemos recorrido muestran en algunos casos un desgaste con el paso de los años y requieren un nuevo diseño de evangelización.</a:t>
            </a:r>
            <a:endParaRPr lang="es-ES" dirty="0"/>
          </a:p>
          <a:p>
            <a:endParaRPr lang="es-ES" dirty="0"/>
          </a:p>
        </p:txBody>
      </p:sp>
      <p:pic>
        <p:nvPicPr>
          <p:cNvPr id="5" name="4 Imagen" descr="5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667" y="4177680"/>
            <a:ext cx="4305903" cy="2420888"/>
          </a:xfrm>
          <a:prstGeom prst="rect">
            <a:avLst/>
          </a:prstGeom>
        </p:spPr>
      </p:pic>
      <p:pic>
        <p:nvPicPr>
          <p:cNvPr id="45058" name="Picture 2" descr="http://4.bp.blogspot.com/-GughNgvPovg/UjqFFzVbWHI/AAAAAAAANjg/aP8FAm3_1Zo/s320/catecismo_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347">
            <a:off x="1408978" y="4221087"/>
            <a:ext cx="2076450" cy="2348880"/>
          </a:xfrm>
          <a:prstGeom prst="rect">
            <a:avLst/>
          </a:prstGeom>
          <a:noFill/>
        </p:spPr>
      </p:pic>
      <p:sp>
        <p:nvSpPr>
          <p:cNvPr id="2" name="Rectángulo 1"/>
          <p:cNvSpPr/>
          <p:nvPr/>
        </p:nvSpPr>
        <p:spPr>
          <a:xfrm>
            <a:off x="2999656" y="260649"/>
            <a:ext cx="64807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5475" indent="-361950">
              <a:spcBef>
                <a:spcPct val="0"/>
              </a:spcBef>
            </a:pPr>
            <a:r>
              <a:rPr lang="es-ES_tradnl" sz="3200" b="1" dirty="0">
                <a:solidFill>
                  <a:schemeClr val="accent1">
                    <a:lumMod val="75000"/>
                  </a:schemeClr>
                </a:solidFill>
              </a:rPr>
              <a:t>En este contexto la educación de la fe afronta nuevos desafíos.</a:t>
            </a:r>
            <a:endParaRPr lang="es-E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2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www.tarotistasvidentes.es/wp-content/uploads/2016/02/Tirada-de-Cartas-con-Preguntas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518" y="2849332"/>
            <a:ext cx="9240198" cy="4281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19535" y="1340768"/>
            <a:ext cx="9776595" cy="2376264"/>
          </a:xfrm>
        </p:spPr>
        <p:txBody>
          <a:bodyPr>
            <a:normAutofit/>
          </a:bodyPr>
          <a:lstStyle/>
          <a:p>
            <a:r>
              <a:rPr lang="es-ES_tradnl" sz="3500" dirty="0">
                <a:solidFill>
                  <a:srgbClr val="000000"/>
                </a:solidFill>
              </a:rPr>
              <a:t>La variedad de ideas ha llevado a privilegiar lo relativo y subjetivo de la vida.</a:t>
            </a:r>
          </a:p>
          <a:p>
            <a:r>
              <a:rPr lang="es-ES_tradnl" sz="3500" dirty="0">
                <a:solidFill>
                  <a:srgbClr val="000000"/>
                </a:solidFill>
              </a:rPr>
              <a:t>Relegar la vivencia cristiana al plano personal. </a:t>
            </a: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709684" y="476671"/>
            <a:ext cx="9535236" cy="601501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49000">
                <a:schemeClr val="bg1"/>
              </a:gs>
            </a:gsLst>
            <a:lin ang="0" scaled="1"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_tradnl" sz="3600" b="1" dirty="0"/>
              <a:t>C. Felicidad alcanzable sin referencia a Dios</a:t>
            </a:r>
            <a:endParaRPr lang="es-ES" sz="3600" b="1" dirty="0"/>
          </a:p>
        </p:txBody>
      </p:sp>
      <p:sp>
        <p:nvSpPr>
          <p:cNvPr id="2" name="Rectángulo 1"/>
          <p:cNvSpPr/>
          <p:nvPr/>
        </p:nvSpPr>
        <p:spPr>
          <a:xfrm>
            <a:off x="8474479" y="6766304"/>
            <a:ext cx="2057400" cy="3714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8758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132765" y="952902"/>
            <a:ext cx="4926842" cy="48714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415480" y="1298397"/>
            <a:ext cx="4392488" cy="4525963"/>
          </a:xfrm>
        </p:spPr>
        <p:txBody>
          <a:bodyPr/>
          <a:lstStyle/>
          <a:p>
            <a:pPr marL="0" indent="0">
              <a:buNone/>
            </a:pPr>
            <a:r>
              <a:rPr lang="es-ES_tradnl" dirty="0"/>
              <a:t>Este cambio de modelo nos lleva a afrontar el reto de testimoniar con nuestra vida que seguir a Jesús en comunidad ciertamente es exigente pero a la vez provoca una verdadera alegría que es duradera</a:t>
            </a:r>
            <a:r>
              <a:rPr lang="es-ES_tradnl" dirty="0" smtClean="0"/>
              <a:t>.</a:t>
            </a:r>
          </a:p>
          <a:p>
            <a:pPr marL="0" indent="0">
              <a:buNone/>
            </a:pPr>
            <a:r>
              <a:rPr lang="es-ES_tradnl" dirty="0" smtClean="0"/>
              <a:t>Con Jesucristo, siempre nace y renace la alegría. EG, 1.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1556792"/>
            <a:ext cx="4699000" cy="3517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6598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4053384" y="1310185"/>
            <a:ext cx="7888407" cy="528089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435522" y="1569494"/>
            <a:ext cx="7137779" cy="4848836"/>
          </a:xfrm>
        </p:spPr>
        <p:txBody>
          <a:bodyPr>
            <a:normAutofit/>
          </a:bodyPr>
          <a:lstStyle/>
          <a:p>
            <a:pPr algn="just"/>
            <a:r>
              <a:rPr lang="es-ES_tradnl" dirty="0"/>
              <a:t>La </a:t>
            </a:r>
            <a:r>
              <a:rPr lang="es-ES_tradnl" dirty="0" smtClean="0"/>
              <a:t>globalización hace </a:t>
            </a:r>
            <a:r>
              <a:rPr lang="es-ES_tradnl" dirty="0"/>
              <a:t>evidente la estrechez de nuestras fronteras y la pequeñez del </a:t>
            </a:r>
            <a:r>
              <a:rPr lang="es-ES_tradnl" dirty="0" smtClean="0"/>
              <a:t>planeta, convirtiéndonos </a:t>
            </a:r>
            <a:r>
              <a:rPr lang="es-ES_tradnl" dirty="0"/>
              <a:t>en ciudadanos del mundo. </a:t>
            </a:r>
            <a:endParaRPr lang="es-ES" dirty="0"/>
          </a:p>
          <a:p>
            <a:pPr algn="just"/>
            <a:r>
              <a:rPr lang="es-ES_tradnl" dirty="0"/>
              <a:t>Los avances tecnológicos han abierto a toda la humanidad a un nuevo continente, el </a:t>
            </a:r>
            <a:r>
              <a:rPr lang="es-ES_tradnl" dirty="0" smtClean="0"/>
              <a:t>virtual.</a:t>
            </a:r>
          </a:p>
          <a:p>
            <a:pPr algn="just"/>
            <a:r>
              <a:rPr lang="es-ES_tradnl" dirty="0" smtClean="0"/>
              <a:t>Como </a:t>
            </a:r>
            <a:r>
              <a:rPr lang="es-ES_tradnl" dirty="0"/>
              <a:t>catequistas podemos aprovechar este universo como fuente de acceso a la </a:t>
            </a:r>
            <a:r>
              <a:rPr lang="es-ES_tradnl" dirty="0" smtClean="0"/>
              <a:t>información.</a:t>
            </a:r>
          </a:p>
          <a:p>
            <a:pPr algn="just"/>
            <a:r>
              <a:rPr lang="es-ES_tradnl" dirty="0" smtClean="0"/>
              <a:t>Como </a:t>
            </a:r>
            <a:r>
              <a:rPr lang="es-ES_tradnl" dirty="0"/>
              <a:t>lugar de encuentro con personas que viven a miles de kilómetros </a:t>
            </a:r>
            <a:r>
              <a:rPr lang="es-ES_tradnl" dirty="0" smtClean="0"/>
              <a:t>para desarrollar mejor nuestra catequesis.</a:t>
            </a:r>
            <a:endParaRPr lang="es-ES" dirty="0"/>
          </a:p>
          <a:p>
            <a:pPr algn="just"/>
            <a:endParaRPr lang="es-ES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395785" y="476671"/>
            <a:ext cx="10272215" cy="587853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49000">
                <a:schemeClr val="bg1"/>
              </a:gs>
            </a:gsLst>
            <a:lin ang="0" scaled="1"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s-ES_tradnl" sz="2800" b="1" dirty="0"/>
              <a:t>    </a:t>
            </a:r>
            <a:r>
              <a:rPr lang="es-ES_tradnl" sz="3600" b="1" dirty="0"/>
              <a:t>  D. Un nuevo continente virtual</a:t>
            </a:r>
            <a:endParaRPr lang="es-ES" sz="2800" b="1" dirty="0"/>
          </a:p>
        </p:txBody>
      </p:sp>
      <p:pic>
        <p:nvPicPr>
          <p:cNvPr id="15362" name="Picture 2" descr="Resultado de imagen para redes sociales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312" y="2353843"/>
            <a:ext cx="4984083" cy="36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91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559557" y="908721"/>
            <a:ext cx="7888407" cy="528089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5844" name="Picture 4" descr="http://www.inpas.cl/Images-new/circulo_catequesis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228" y="855612"/>
            <a:ext cx="3048000" cy="5334001"/>
          </a:xfrm>
          <a:prstGeom prst="rect">
            <a:avLst/>
          </a:prstGeom>
          <a:noFill/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47936" y="1351488"/>
            <a:ext cx="5739467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dirty="0"/>
          </a:p>
          <a:p>
            <a:r>
              <a:rPr lang="es-ES_tradnl" dirty="0"/>
              <a:t>Como catequistas tenemos el reto de discernir qué contenidos y qué métodos son los más adecuados para acompañar los procesos de iniciación a la vida cristiana de aquellos que se acercan a la fe desde estos lugares virtuales.</a:t>
            </a:r>
            <a:endParaRPr lang="es-ES" dirty="0"/>
          </a:p>
          <a:p>
            <a:endParaRPr lang="es-ES" dirty="0"/>
          </a:p>
        </p:txBody>
      </p:sp>
      <p:pic>
        <p:nvPicPr>
          <p:cNvPr id="35842" name="Picture 2" descr="https://fbcdn-photos-c-a.akamaihd.net/hphotos-ak-xaf1/v/t1.0-0/c27.0.906.906/s180x540/13102814_1612263285763337_6526404620791011467_n.jpg?oh=4eb352ed10f2fd2154b5ed008e3d5dbb&amp;oe=57E6944F&amp;__gda__=1473977682_5564518a8fffe7fc144c6525f7953f7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9503">
            <a:off x="6763130" y="2835604"/>
            <a:ext cx="1427126" cy="1427126"/>
          </a:xfrm>
          <a:prstGeom prst="rect">
            <a:avLst/>
          </a:prstGeom>
          <a:noFill/>
        </p:spPr>
      </p:pic>
      <p:pic>
        <p:nvPicPr>
          <p:cNvPr id="6" name="5 Imagen" descr="contacto copia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1323">
            <a:off x="7153371" y="429075"/>
            <a:ext cx="1383618" cy="1844824"/>
          </a:xfrm>
          <a:prstGeom prst="rect">
            <a:avLst/>
          </a:prstGeom>
        </p:spPr>
      </p:pic>
      <p:pic>
        <p:nvPicPr>
          <p:cNvPr id="20482" name="Picture 2" descr="Resultado de imagen para catequistas.c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709" y="4698990"/>
            <a:ext cx="4726431" cy="183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3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559556" y="1132763"/>
            <a:ext cx="10986449" cy="505684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91543" y="1421227"/>
            <a:ext cx="9281508" cy="4176464"/>
          </a:xfrm>
        </p:spPr>
        <p:txBody>
          <a:bodyPr>
            <a:normAutofit/>
          </a:bodyPr>
          <a:lstStyle/>
          <a:p>
            <a:pPr algn="just"/>
            <a:r>
              <a:rPr lang="es-ES_tradnl" dirty="0"/>
              <a:t>La economía que genera progreso y desarrollo pero también exclusión e </a:t>
            </a:r>
            <a:r>
              <a:rPr lang="es-ES_tradnl" dirty="0" smtClean="0"/>
              <a:t>inequidad, acentuando </a:t>
            </a:r>
            <a:r>
              <a:rPr lang="es-ES_tradnl" dirty="0"/>
              <a:t>la separación entre quienes viven en la abundancia y quienes sobreviven en la escasez. </a:t>
            </a:r>
            <a:endParaRPr lang="es-ES_tradnl" dirty="0" smtClean="0"/>
          </a:p>
          <a:p>
            <a:pPr algn="just"/>
            <a:r>
              <a:rPr lang="es-ES_tradnl" dirty="0" smtClean="0"/>
              <a:t>Los anuncios publicitarios incitan cada vez más a incorporarse a la cultura del consumo y del descarte viviendo por encima de las posibilidades que se tienen.  </a:t>
            </a:r>
          </a:p>
          <a:p>
            <a:pPr algn="just"/>
            <a:endParaRPr lang="es-ES" b="1" dirty="0"/>
          </a:p>
          <a:p>
            <a:endParaRPr lang="es-ES" b="1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457326" y="274638"/>
            <a:ext cx="9316872" cy="612466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49000">
                <a:schemeClr val="bg1"/>
              </a:gs>
            </a:gsLst>
            <a:lin ang="0" scaled="1"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_tradnl" sz="2800" b="1" dirty="0"/>
              <a:t>   </a:t>
            </a:r>
            <a:r>
              <a:rPr lang="es-ES_tradnl" sz="3600" b="1" dirty="0"/>
              <a:t>    E. La economía</a:t>
            </a:r>
            <a:endParaRPr lang="es-ES" sz="3600" b="1" dirty="0"/>
          </a:p>
        </p:txBody>
      </p:sp>
      <p:pic>
        <p:nvPicPr>
          <p:cNvPr id="33794" name="Picture 2" descr="https://leivarojas.files.wordpress.com/2012/01/pobrez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213" y="4453314"/>
            <a:ext cx="2304256" cy="1478565"/>
          </a:xfrm>
          <a:prstGeom prst="rect">
            <a:avLst/>
          </a:prstGeom>
          <a:noFill/>
        </p:spPr>
      </p:pic>
      <p:pic>
        <p:nvPicPr>
          <p:cNvPr id="33796" name="Picture 4" descr="https://media-cdn.tripadvisor.com/media/photo-s/01/d7/b8/ff/piscina-piso-2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499" y="4554912"/>
            <a:ext cx="2404138" cy="1490566"/>
          </a:xfrm>
          <a:prstGeom prst="rect">
            <a:avLst/>
          </a:prstGeom>
          <a:noFill/>
        </p:spPr>
      </p:pic>
      <p:pic>
        <p:nvPicPr>
          <p:cNvPr id="33798" name="Picture 6" descr="http://www.finanzzas.com/wp-content/uploads/estanflaci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014" y="4231485"/>
            <a:ext cx="2137420" cy="21374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545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559557" y="332657"/>
            <a:ext cx="11150222" cy="612273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73457" y="642538"/>
            <a:ext cx="10440537" cy="4525963"/>
          </a:xfrm>
        </p:spPr>
        <p:txBody>
          <a:bodyPr>
            <a:normAutofit/>
          </a:bodyPr>
          <a:lstStyle/>
          <a:p>
            <a:pPr algn="just"/>
            <a:r>
              <a:rPr lang="es-ES_tradnl" dirty="0"/>
              <a:t>Las familias sufren en particular los problemas relativos al trabajo. </a:t>
            </a:r>
            <a:endParaRPr lang="es-ES_tradnl" dirty="0" smtClean="0"/>
          </a:p>
          <a:p>
            <a:pPr algn="just"/>
            <a:r>
              <a:rPr lang="es-ES_tradnl" dirty="0" smtClean="0"/>
              <a:t>Las </a:t>
            </a:r>
            <a:r>
              <a:rPr lang="es-ES_tradnl" dirty="0"/>
              <a:t>posibilidades en algunos lugares para los jóvenes son pocas y la oferta de trabajo es muy selectiva y precaria.  </a:t>
            </a:r>
            <a:endParaRPr lang="es-ES_tradnl" dirty="0" smtClean="0"/>
          </a:p>
          <a:p>
            <a:pPr algn="just"/>
            <a:r>
              <a:rPr lang="es-ES_tradnl" dirty="0" smtClean="0"/>
              <a:t>Las </a:t>
            </a:r>
            <a:r>
              <a:rPr lang="es-ES_tradnl" dirty="0"/>
              <a:t>jornadas de trabajo son largas </a:t>
            </a:r>
            <a:r>
              <a:rPr lang="es-ES_tradnl" dirty="0" smtClean="0"/>
              <a:t>y agravadas </a:t>
            </a:r>
            <a:r>
              <a:rPr lang="es-ES_tradnl" dirty="0"/>
              <a:t>por largos tiempos de </a:t>
            </a:r>
            <a:r>
              <a:rPr lang="es-ES_tradnl" dirty="0" smtClean="0"/>
              <a:t>desplazamiento.</a:t>
            </a:r>
          </a:p>
          <a:p>
            <a:pPr algn="just"/>
            <a:r>
              <a:rPr lang="es-ES_tradnl" dirty="0" smtClean="0"/>
              <a:t>Esto </a:t>
            </a:r>
            <a:r>
              <a:rPr lang="es-ES_tradnl" dirty="0"/>
              <a:t>no ayuda a los miembros de la familia a encontrarse entre ellos y con los </a:t>
            </a:r>
            <a:r>
              <a:rPr lang="es-ES_tradnl" dirty="0" smtClean="0"/>
              <a:t>hijos </a:t>
            </a:r>
            <a:r>
              <a:rPr lang="es-ES_tradnl" dirty="0"/>
              <a:t>a fin de alimentar cotidianamente sus relaciones y a trasmitir la fe.</a:t>
            </a:r>
            <a:endParaRPr lang="es-ES" dirty="0"/>
          </a:p>
          <a:p>
            <a:pPr algn="just"/>
            <a:endParaRPr lang="es-ES" b="1" dirty="0"/>
          </a:p>
        </p:txBody>
      </p:sp>
      <p:sp>
        <p:nvSpPr>
          <p:cNvPr id="4" name="3 Rectángulo"/>
          <p:cNvSpPr/>
          <p:nvPr/>
        </p:nvSpPr>
        <p:spPr>
          <a:xfrm>
            <a:off x="7759328" y="3809515"/>
            <a:ext cx="37843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>
              <a:spcBef>
                <a:spcPct val="20000"/>
              </a:spcBef>
            </a:pPr>
            <a:r>
              <a:rPr lang="en-US" sz="1600" dirty="0">
                <a:solidFill>
                  <a:prstClr val="black"/>
                </a:solidFill>
              </a:rPr>
              <a:t>Amoris Laetitia 48.</a:t>
            </a:r>
            <a:endParaRPr lang="es-ES" sz="1600" dirty="0">
              <a:solidFill>
                <a:prstClr val="black"/>
              </a:solidFill>
            </a:endParaRPr>
          </a:p>
        </p:txBody>
      </p:sp>
      <p:pic>
        <p:nvPicPr>
          <p:cNvPr id="32770" name="Picture 2" descr="https://i.ytimg.com/vi/g4-2g1mWxPo/hqdefaul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212" y="4276584"/>
            <a:ext cx="2620745" cy="1965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6" name="Picture 2" descr="Resultado de imagen para jornadas de trabajo son larg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307" y="4311785"/>
            <a:ext cx="2928021" cy="1952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857" y="4292154"/>
            <a:ext cx="2909286" cy="19395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21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59144" y="549698"/>
            <a:ext cx="5814611" cy="4991312"/>
          </a:xfrm>
        </p:spPr>
        <p:txBody>
          <a:bodyPr anchor="t">
            <a:normAutofit/>
          </a:bodyPr>
          <a:lstStyle/>
          <a:p>
            <a:r>
              <a:rPr lang="es-ES_tradnl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Situación sociocultural desde antecedentes sociales y económicos</a:t>
            </a:r>
            <a:endParaRPr lang="es-ES_tradnl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>
          <a:xfrm>
            <a:off x="859144" y="4976514"/>
            <a:ext cx="3923068" cy="1500187"/>
          </a:xfrm>
        </p:spPr>
        <p:txBody>
          <a:bodyPr>
            <a:normAutofit/>
          </a:bodyPr>
          <a:lstStyle/>
          <a:p>
            <a:r>
              <a:rPr lang="es-ES_tradnl" dirty="0" smtClean="0"/>
              <a:t>Los datos de Chile y Perú</a:t>
            </a:r>
          </a:p>
          <a:p>
            <a:pPr algn="r"/>
            <a:r>
              <a:rPr lang="es-ES_tradnl" dirty="0" smtClean="0"/>
              <a:t>Fuente: CEPAL</a:t>
            </a:r>
            <a:endParaRPr lang="es-ES_tradnl" dirty="0"/>
          </a:p>
        </p:txBody>
      </p:sp>
      <p:pic>
        <p:nvPicPr>
          <p:cNvPr id="2050" name="Picture 2" descr="Imagen relacionada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567154">
            <a:off x="6556228" y="2957304"/>
            <a:ext cx="4879232" cy="2742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463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750627" y="1446663"/>
            <a:ext cx="10795378" cy="474294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187460" y="1953165"/>
            <a:ext cx="6381292" cy="4625056"/>
          </a:xfrm>
        </p:spPr>
        <p:txBody>
          <a:bodyPr>
            <a:normAutofit/>
          </a:bodyPr>
          <a:lstStyle/>
          <a:p>
            <a:pPr algn="just"/>
            <a:r>
              <a:rPr lang="es-ES_tradnl" dirty="0"/>
              <a:t>La ciencia ha realizado descubrimientos y avances que permiten una mejor calidad de vida. </a:t>
            </a:r>
            <a:endParaRPr lang="es-ES_tradnl" dirty="0" smtClean="0"/>
          </a:p>
          <a:p>
            <a:pPr algn="just"/>
            <a:r>
              <a:rPr lang="es-ES_tradnl" dirty="0" smtClean="0"/>
              <a:t>Sin </a:t>
            </a:r>
            <a:r>
              <a:rPr lang="es-ES_tradnl" dirty="0"/>
              <a:t>embargo más que para ayudar a una mejor comprensión, </a:t>
            </a:r>
            <a:r>
              <a:rPr lang="es-ES_tradnl" dirty="0" smtClean="0"/>
              <a:t>algunas personas, se </a:t>
            </a:r>
            <a:r>
              <a:rPr lang="es-ES_tradnl" dirty="0"/>
              <a:t>han aprovechado de la ciencia para negar o poner en duda la dimensión religiosa del ser humano. </a:t>
            </a:r>
            <a:endParaRPr lang="es-ES" dirty="0"/>
          </a:p>
          <a:p>
            <a:pPr algn="just"/>
            <a:endParaRPr lang="es-ES" b="1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573206" y="591679"/>
            <a:ext cx="10094794" cy="634082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49000">
                <a:schemeClr val="bg1"/>
              </a:gs>
            </a:gsLst>
            <a:lin ang="0" scaled="1"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_tradnl" sz="3200" b="1" dirty="0"/>
              <a:t>     </a:t>
            </a:r>
            <a:r>
              <a:rPr lang="es-ES_tradnl" sz="3600" b="1" dirty="0"/>
              <a:t>  F. La ciencia</a:t>
            </a:r>
            <a:endParaRPr lang="es-ES" sz="3600" b="1" dirty="0"/>
          </a:p>
        </p:txBody>
      </p:sp>
      <p:pic>
        <p:nvPicPr>
          <p:cNvPr id="5" name="Picture 2" descr="https://mimenteindependiente.files.wordpress.com/2015/03/science-versus-religion.jpg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612" y="2589613"/>
            <a:ext cx="3739634" cy="23645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039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59556" y="682389"/>
            <a:ext cx="10986449" cy="550722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37230" y="1006555"/>
            <a:ext cx="9961836" cy="4490399"/>
          </a:xfrm>
        </p:spPr>
        <p:txBody>
          <a:bodyPr>
            <a:normAutofit/>
          </a:bodyPr>
          <a:lstStyle/>
          <a:p>
            <a:pPr algn="just"/>
            <a:r>
              <a:rPr lang="es-ES_tradnl" dirty="0"/>
              <a:t>La catequesis no ha sido suficientemente capaz </a:t>
            </a:r>
            <a:r>
              <a:rPr lang="es-ES_tradnl" dirty="0" smtClean="0"/>
              <a:t>de </a:t>
            </a:r>
            <a:r>
              <a:rPr lang="es-ES_tradnl" dirty="0"/>
              <a:t>incorporar los aportes de la ciencia y entrar en diálogo con ella para enriquecer la comprensión de los contenidos del mensaje y del actuar moral del cristiano. </a:t>
            </a:r>
            <a:endParaRPr lang="es-ES" dirty="0"/>
          </a:p>
          <a:p>
            <a:pPr algn="just"/>
            <a:endParaRPr lang="es-ES" sz="800" b="1" dirty="0"/>
          </a:p>
          <a:p>
            <a:pPr algn="just"/>
            <a:r>
              <a:rPr lang="es-ES_tradnl" dirty="0"/>
              <a:t>Es una realidad que tenemos que integrar poco a poco en nuestros procesos catequísticos.</a:t>
            </a:r>
            <a:endParaRPr lang="es-ES" dirty="0"/>
          </a:p>
          <a:p>
            <a:pPr algn="just"/>
            <a:endParaRPr lang="es-ES" b="1" dirty="0"/>
          </a:p>
        </p:txBody>
      </p:sp>
      <p:pic>
        <p:nvPicPr>
          <p:cNvPr id="23554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03491" y="3852591"/>
            <a:ext cx="5549190" cy="220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58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859809" y="1405718"/>
            <a:ext cx="10809026" cy="505684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264322" y="2528421"/>
            <a:ext cx="4913195" cy="3712192"/>
          </a:xfrm>
        </p:spPr>
        <p:txBody>
          <a:bodyPr>
            <a:normAutofit/>
          </a:bodyPr>
          <a:lstStyle/>
          <a:p>
            <a:pPr algn="just"/>
            <a:r>
              <a:rPr lang="es-ES_tradnl" dirty="0"/>
              <a:t>La toma de conciencia </a:t>
            </a:r>
            <a:r>
              <a:rPr lang="es-ES_tradnl" dirty="0" smtClean="0"/>
              <a:t>de </a:t>
            </a:r>
            <a:r>
              <a:rPr lang="es-ES_tradnl" dirty="0"/>
              <a:t>que somos los primeros responsables de cuidar de los recursos </a:t>
            </a:r>
            <a:r>
              <a:rPr lang="es-ES_tradnl" dirty="0" smtClean="0"/>
              <a:t>naturales.</a:t>
            </a:r>
          </a:p>
          <a:p>
            <a:pPr algn="just"/>
            <a:r>
              <a:rPr lang="es-ES_tradnl" dirty="0"/>
              <a:t>N</a:t>
            </a:r>
            <a:r>
              <a:rPr lang="es-ES_tradnl" dirty="0" smtClean="0"/>
              <a:t>os </a:t>
            </a:r>
            <a:r>
              <a:rPr lang="es-ES_tradnl" dirty="0"/>
              <a:t>ha recordado el mandato divino de proteger </a:t>
            </a:r>
            <a:r>
              <a:rPr lang="es-ES_tradnl" dirty="0" smtClean="0"/>
              <a:t>la creación.</a:t>
            </a:r>
            <a:endParaRPr lang="es-ES" dirty="0"/>
          </a:p>
          <a:p>
            <a:endParaRPr lang="es-ES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543832" y="289967"/>
            <a:ext cx="9808191" cy="680705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49000">
                <a:schemeClr val="bg1"/>
              </a:gs>
            </a:gsLst>
            <a:lin ang="0" scaled="1"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_tradnl" sz="3200" b="1" dirty="0"/>
              <a:t>       </a:t>
            </a:r>
            <a:r>
              <a:rPr lang="es-ES_tradnl" sz="3600" b="1" dirty="0"/>
              <a:t>G. El cuidado de la naturaleza</a:t>
            </a:r>
            <a:endParaRPr lang="es-ES" sz="3600" b="1" dirty="0"/>
          </a:p>
        </p:txBody>
      </p:sp>
      <p:pic>
        <p:nvPicPr>
          <p:cNvPr id="27650" name="Picture 2" descr="http://neilaweblesson1.files.wordpress.com/2011/04/07012010_creacion_e7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680" y="2312378"/>
            <a:ext cx="3888432" cy="3017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10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559556" y="409432"/>
            <a:ext cx="10986449" cy="589988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41707" y="644190"/>
            <a:ext cx="10631343" cy="4525963"/>
          </a:xfrm>
        </p:spPr>
        <p:txBody>
          <a:bodyPr>
            <a:normAutofit/>
          </a:bodyPr>
          <a:lstStyle/>
          <a:p>
            <a:pPr algn="just"/>
            <a:r>
              <a:rPr lang="es-ES_tradnl" sz="3000" dirty="0"/>
              <a:t>La catequesis no puede quedarse ajena a esta realidad y debe pasar de los contenidos a las acciones. </a:t>
            </a:r>
            <a:endParaRPr lang="es-ES_tradnl" sz="3000" dirty="0" smtClean="0"/>
          </a:p>
          <a:p>
            <a:pPr algn="just"/>
            <a:endParaRPr lang="es-ES_tradnl" sz="1050" dirty="0"/>
          </a:p>
          <a:p>
            <a:pPr algn="just"/>
            <a:r>
              <a:rPr lang="es-ES_tradnl" sz="3000" dirty="0"/>
              <a:t>El cuidado de la tierra, de plantas y animales va unido al cuidado de la salud física, emocional, mental y espiritual de las personas como un conjunto armónico. </a:t>
            </a:r>
            <a:endParaRPr lang="es-ES" sz="3000" dirty="0"/>
          </a:p>
        </p:txBody>
      </p:sp>
      <p:pic>
        <p:nvPicPr>
          <p:cNvPr id="28674" name="Picture 2" descr="http://dphx.org/wp-content/uploads/2016/02/dphx-Iglesia-Catolica-Romana-Diocesis-de-Phoenix-Catequesis-Familiar-Catequesis-para-Ninos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983" y="3114607"/>
            <a:ext cx="4104456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4 Rectángulo"/>
          <p:cNvSpPr/>
          <p:nvPr/>
        </p:nvSpPr>
        <p:spPr>
          <a:xfrm>
            <a:off x="598039" y="3359375"/>
            <a:ext cx="576181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s-ES_tradnl" sz="3000" dirty="0">
                <a:solidFill>
                  <a:prstClr val="black"/>
                </a:solidFill>
              </a:rPr>
              <a:t>Esto incluye ambientes sanos que alejen lo más posible a los niños y jóvenes de posible abusos tanto </a:t>
            </a:r>
            <a:r>
              <a:rPr lang="es-ES_tradnl" sz="3000" dirty="0" smtClean="0">
                <a:solidFill>
                  <a:prstClr val="black"/>
                </a:solidFill>
              </a:rPr>
              <a:t>en el </a:t>
            </a:r>
            <a:r>
              <a:rPr lang="es-ES_tradnl" sz="3000" dirty="0">
                <a:solidFill>
                  <a:prstClr val="black"/>
                </a:solidFill>
              </a:rPr>
              <a:t>ámbito de la vida civil como eclesial.</a:t>
            </a:r>
            <a:endParaRPr lang="es-ES" sz="3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75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559556" y="1160059"/>
            <a:ext cx="10986449" cy="54318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9942" name="Picture 6" descr="http://elimparcialnews.com/wp-content/uploads/2011/08/deportacion.jpg"/>
          <p:cNvPicPr>
            <a:picLocks noChangeAspect="1" noChangeArrowheads="1"/>
          </p:cNvPicPr>
          <p:nvPr/>
        </p:nvPicPr>
        <p:blipFill>
          <a:blip r:embed="rId2" cstate="screen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276" y="1581747"/>
            <a:ext cx="2694384" cy="1771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accent1">
                <a:lumMod val="75000"/>
                <a:alpha val="65000"/>
              </a:scheme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14400" y="1760562"/>
            <a:ext cx="6032310" cy="4597240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s-ES_tradnl" sz="4000" dirty="0"/>
              <a:t>La gente de muchas naciones se ve en la necesidad de dejar su lugar de origen para buscar nuevas oportunidades. </a:t>
            </a:r>
            <a:endParaRPr lang="es-ES" sz="4000" dirty="0"/>
          </a:p>
          <a:p>
            <a:r>
              <a:rPr lang="es-ES_tradnl" sz="4000" dirty="0"/>
              <a:t>Lo estamos experimentando en </a:t>
            </a:r>
            <a:r>
              <a:rPr lang="es-ES_tradnl" sz="4000" dirty="0" smtClean="0"/>
              <a:t>Chile, otros países de Latinoamérica y el Caribe, en otros continentes. </a:t>
            </a:r>
            <a:endParaRPr lang="es-ES_tradnl" sz="4000" dirty="0"/>
          </a:p>
          <a:p>
            <a:r>
              <a:rPr lang="es-ES_tradnl" sz="4000" dirty="0" smtClean="0"/>
              <a:t>Una </a:t>
            </a:r>
            <a:r>
              <a:rPr lang="es-ES_tradnl" sz="4000" dirty="0"/>
              <a:t>nueva forma de inmigración que no conocíamos </a:t>
            </a:r>
            <a:r>
              <a:rPr lang="es-ES_tradnl" sz="4000" dirty="0" smtClean="0"/>
              <a:t>desde hace mucho tiempo y </a:t>
            </a:r>
            <a:r>
              <a:rPr lang="es-ES_tradnl" sz="4000" dirty="0"/>
              <a:t>que está cambiando poco a poco el panorama cultural de </a:t>
            </a:r>
            <a:r>
              <a:rPr lang="es-ES_tradnl" sz="4000" dirty="0" smtClean="0"/>
              <a:t>nuestras naciones. </a:t>
            </a:r>
            <a:endParaRPr lang="es-ES" sz="4000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480392" y="274638"/>
            <a:ext cx="9144000" cy="634082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49000">
                <a:schemeClr val="bg1"/>
              </a:gs>
            </a:gsLst>
            <a:lin ang="0" scaled="1"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723900" indent="-723900" defTabSz="531813"/>
            <a:r>
              <a:rPr lang="es-ES_tradnl" sz="3600" b="1" dirty="0"/>
              <a:t>     H.   Migraciones </a:t>
            </a:r>
            <a:endParaRPr lang="es-ES" sz="3600" b="1" dirty="0"/>
          </a:p>
        </p:txBody>
      </p:sp>
      <p:pic>
        <p:nvPicPr>
          <p:cNvPr id="39938" name="Picture 2" descr="http://www.alainet.org/sites/default/files/peruanas_en_chile_dos.jpg"/>
          <p:cNvPicPr>
            <a:picLocks noChangeAspect="1" noChangeArrowheads="1"/>
          </p:cNvPicPr>
          <p:nvPr/>
        </p:nvPicPr>
        <p:blipFill>
          <a:blip r:embed="rId3" cstate="screen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212" y="3021908"/>
            <a:ext cx="2952328" cy="1690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accent1">
                <a:lumMod val="75000"/>
                <a:alpha val="65000"/>
              </a:schemeClr>
            </a:outerShdw>
          </a:effectLst>
        </p:spPr>
      </p:pic>
      <p:pic>
        <p:nvPicPr>
          <p:cNvPr id="39940" name="Picture 4" descr="http://www.saludstgo.cl/wp-content/uploads/2015/07/mujer_migrante.jpg"/>
          <p:cNvPicPr>
            <a:picLocks noChangeAspect="1" noChangeArrowheads="1"/>
          </p:cNvPicPr>
          <p:nvPr/>
        </p:nvPicPr>
        <p:blipFill>
          <a:blip r:embed="rId4" cstate="screen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632" y="4462068"/>
            <a:ext cx="3071860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accent1">
                <a:lumMod val="75000"/>
                <a:alpha val="6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919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59556" y="682389"/>
            <a:ext cx="10986449" cy="550722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52780" y="1320132"/>
            <a:ext cx="5264136" cy="4610675"/>
          </a:xfrm>
        </p:spPr>
        <p:txBody>
          <a:bodyPr>
            <a:normAutofit/>
          </a:bodyPr>
          <a:lstStyle/>
          <a:p>
            <a:pPr algn="just"/>
            <a:r>
              <a:rPr lang="es-ES_tradnl" dirty="0"/>
              <a:t>El traslado conlleva por un lado la pérdida de valores y costumbres culturales y </a:t>
            </a:r>
            <a:r>
              <a:rPr lang="es-ES_tradnl" dirty="0" smtClean="0"/>
              <a:t>religiosas.</a:t>
            </a:r>
          </a:p>
          <a:p>
            <a:pPr algn="just"/>
            <a:r>
              <a:rPr lang="es-ES_tradnl" dirty="0" smtClean="0"/>
              <a:t>Por </a:t>
            </a:r>
            <a:r>
              <a:rPr lang="es-ES_tradnl" dirty="0"/>
              <a:t>otro el enriquecimiento con otras formas de vivir y pensar que amplían el universo propio y familiar. </a:t>
            </a:r>
            <a:endParaRPr lang="es-ES_tradnl" dirty="0" smtClean="0"/>
          </a:p>
          <a:p>
            <a:pPr algn="just"/>
            <a:r>
              <a:rPr lang="es-ES_tradnl" dirty="0" smtClean="0"/>
              <a:t>La </a:t>
            </a:r>
            <a:r>
              <a:rPr lang="es-ES_tradnl" dirty="0"/>
              <a:t>experiencia de desarraigo provoca la necesidad del encuentro. </a:t>
            </a:r>
            <a:endParaRPr lang="es-ES" dirty="0"/>
          </a:p>
          <a:p>
            <a:endParaRPr lang="es-ES" b="1" dirty="0"/>
          </a:p>
        </p:txBody>
      </p:sp>
      <p:pic>
        <p:nvPicPr>
          <p:cNvPr id="38914" name="Picture 2" descr="http://www.revistasur.cl/revistasur.cl/wp-content/uploads/2016/03/CARNAVAL-1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524" y="980728"/>
            <a:ext cx="3290132" cy="4936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accent1">
                <a:lumMod val="75000"/>
                <a:alpha val="6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513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59556" y="682389"/>
            <a:ext cx="10986449" cy="550722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7894" name="Picture 6" descr="http://www.reportero24.com/wp-content/uploads/2011/06/migracion-de-vnzlanos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384" y="1307162"/>
            <a:ext cx="3313187" cy="42576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11245" y="1190125"/>
            <a:ext cx="6031000" cy="5976664"/>
          </a:xfrm>
        </p:spPr>
        <p:txBody>
          <a:bodyPr>
            <a:normAutofit/>
          </a:bodyPr>
          <a:lstStyle/>
          <a:p>
            <a:r>
              <a:rPr lang="es-ES_tradnl" dirty="0"/>
              <a:t>Nuestra catequesis ha debido y seguirá afrontando el desafío de la </a:t>
            </a:r>
            <a:r>
              <a:rPr lang="es-ES_tradnl" dirty="0" smtClean="0"/>
              <a:t>movilidad.</a:t>
            </a:r>
          </a:p>
          <a:p>
            <a:r>
              <a:rPr lang="es-ES_tradnl" dirty="0" smtClean="0"/>
              <a:t>Comprendiendo lo </a:t>
            </a:r>
            <a:r>
              <a:rPr lang="es-ES_tradnl" dirty="0"/>
              <a:t>que ha significado </a:t>
            </a:r>
            <a:r>
              <a:rPr lang="es-ES_tradnl" dirty="0" smtClean="0"/>
              <a:t>pasar de ser </a:t>
            </a:r>
            <a:r>
              <a:rPr lang="es-ES_tradnl" dirty="0"/>
              <a:t>comunidad territorial a ser comunidad de referencia a familias venidas de otros </a:t>
            </a:r>
            <a:r>
              <a:rPr lang="es-ES_tradnl" dirty="0" smtClean="0"/>
              <a:t>países.</a:t>
            </a:r>
          </a:p>
          <a:p>
            <a:r>
              <a:rPr lang="es-ES_tradnl" dirty="0"/>
              <a:t>O</a:t>
            </a:r>
            <a:r>
              <a:rPr lang="es-ES_tradnl" dirty="0" smtClean="0"/>
              <a:t>freciendo </a:t>
            </a:r>
            <a:r>
              <a:rPr lang="es-ES_tradnl" dirty="0"/>
              <a:t>a todos la oportunidad de encuentro con Jesús desde diferentes situaciones de vida.</a:t>
            </a:r>
            <a:endParaRPr lang="es-ES" dirty="0"/>
          </a:p>
          <a:p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53735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559556" y="1269241"/>
            <a:ext cx="10986449" cy="517968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5604" name="Picture 4" descr="http://sonpareja.com/wp-content/2010/07/cambio-parej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575" y="1859512"/>
            <a:ext cx="3059832" cy="2186279"/>
          </a:xfrm>
          <a:prstGeom prst="rect">
            <a:avLst/>
          </a:prstGeom>
          <a:noFill/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622876" y="1877503"/>
            <a:ext cx="5445457" cy="4336575"/>
          </a:xfrm>
        </p:spPr>
        <p:txBody>
          <a:bodyPr>
            <a:normAutofit/>
          </a:bodyPr>
          <a:lstStyle/>
          <a:p>
            <a:pPr algn="just"/>
            <a:r>
              <a:rPr lang="es-ES_tradnl" dirty="0"/>
              <a:t>L</a:t>
            </a:r>
            <a:r>
              <a:rPr lang="es-ES_tradnl" dirty="0" smtClean="0"/>
              <a:t>a </a:t>
            </a:r>
            <a:r>
              <a:rPr lang="es-ES_tradnl" dirty="0"/>
              <a:t>velocidad con la que las personas pasan de una relación afectiva a otra. </a:t>
            </a:r>
            <a:endParaRPr lang="es-ES_tradnl" dirty="0" smtClean="0"/>
          </a:p>
          <a:p>
            <a:pPr algn="just"/>
            <a:r>
              <a:rPr lang="es-ES_tradnl" dirty="0" smtClean="0"/>
              <a:t>Creen </a:t>
            </a:r>
            <a:r>
              <a:rPr lang="es-ES_tradnl" dirty="0"/>
              <a:t>que el amor, como en las redes sociales, se puede conectar o desconectar a gusto del consumidor e incluso bloquear rápidamente.</a:t>
            </a:r>
            <a:endParaRPr lang="es-ES" dirty="0"/>
          </a:p>
          <a:p>
            <a:endParaRPr lang="es-ES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464023" y="274638"/>
            <a:ext cx="11245755" cy="7898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49000">
                <a:schemeClr val="bg1"/>
              </a:gs>
            </a:gsLst>
            <a:lin ang="0" scaled="1"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1255713" indent="-1255713"/>
            <a:r>
              <a:rPr lang="es-ES_tradnl" sz="3200" b="1" dirty="0" smtClean="0"/>
              <a:t> </a:t>
            </a:r>
            <a:r>
              <a:rPr lang="es-ES_tradnl" sz="3200" b="1" dirty="0"/>
              <a:t>I . Una decadencia cultural que no promueve el amor y la entrega</a:t>
            </a:r>
            <a:endParaRPr lang="es-ES" sz="3200" b="1" dirty="0"/>
          </a:p>
        </p:txBody>
      </p:sp>
      <p:pic>
        <p:nvPicPr>
          <p:cNvPr id="25602" name="Picture 2" descr="http://cdn.20m.es/img/2009/02/18/931735.jpg?v=2009063014423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575" y="4257748"/>
            <a:ext cx="3097724" cy="18855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584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59556" y="682389"/>
            <a:ext cx="10986449" cy="550722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14726" y="1746913"/>
            <a:ext cx="5499722" cy="4658453"/>
          </a:xfrm>
        </p:spPr>
        <p:txBody>
          <a:bodyPr/>
          <a:lstStyle/>
          <a:p>
            <a:pPr algn="just"/>
            <a:r>
              <a:rPr lang="es-ES_tradnl" dirty="0"/>
              <a:t>E</a:t>
            </a:r>
            <a:r>
              <a:rPr lang="es-ES_tradnl" dirty="0" smtClean="0"/>
              <a:t>l </a:t>
            </a:r>
            <a:r>
              <a:rPr lang="es-ES_tradnl" dirty="0"/>
              <a:t>temor que despierta la perspectiva de un compromiso </a:t>
            </a:r>
            <a:r>
              <a:rPr lang="es-ES_tradnl" dirty="0" smtClean="0"/>
              <a:t>permanente.</a:t>
            </a:r>
          </a:p>
          <a:p>
            <a:pPr algn="just"/>
            <a:r>
              <a:rPr lang="es-ES_tradnl" dirty="0"/>
              <a:t>L</a:t>
            </a:r>
            <a:r>
              <a:rPr lang="es-ES_tradnl" dirty="0" smtClean="0"/>
              <a:t>a </a:t>
            </a:r>
            <a:r>
              <a:rPr lang="es-ES_tradnl" dirty="0"/>
              <a:t>obsesión por el tiempo </a:t>
            </a:r>
            <a:r>
              <a:rPr lang="es-ES_tradnl" dirty="0" smtClean="0"/>
              <a:t>libre.</a:t>
            </a:r>
          </a:p>
          <a:p>
            <a:pPr algn="just"/>
            <a:r>
              <a:rPr lang="es-ES_tradnl" dirty="0"/>
              <a:t>L</a:t>
            </a:r>
            <a:r>
              <a:rPr lang="es-ES_tradnl" dirty="0" smtClean="0"/>
              <a:t>as </a:t>
            </a:r>
            <a:r>
              <a:rPr lang="es-ES_tradnl" dirty="0"/>
              <a:t>relaciones que miden costos y beneficios y se mantienen únicamente si son un medio para remediar la </a:t>
            </a:r>
            <a:r>
              <a:rPr lang="es-ES_tradnl" dirty="0" smtClean="0"/>
              <a:t>soledad. </a:t>
            </a:r>
            <a:endParaRPr lang="es-ES" dirty="0"/>
          </a:p>
          <a:p>
            <a:endParaRPr lang="es-ES" dirty="0"/>
          </a:p>
        </p:txBody>
      </p:sp>
      <p:pic>
        <p:nvPicPr>
          <p:cNvPr id="24578" name="Picture 2" descr="http://www.aweita.pe/sites/default/files/styles/img_443x252/public/imagen/2014/07/21/Noticia-281-miedo-al-compromiso.jpg?itok=HgeKzT3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048" y="2435572"/>
            <a:ext cx="4219575" cy="2400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746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59556" y="682388"/>
            <a:ext cx="10986449" cy="585488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3554" name="Picture 2" descr="http://cultura.culturamix.com/blog/wp-content/gallery/o-que-e-ser-narcisista3/o-que-e-ser-narcisista-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780" y="188640"/>
            <a:ext cx="3672408" cy="1999826"/>
          </a:xfrm>
          <a:prstGeom prst="rect">
            <a:avLst/>
          </a:prstGeom>
          <a:noFill/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99690" y="2423502"/>
            <a:ext cx="10173361" cy="4248472"/>
          </a:xfrm>
        </p:spPr>
        <p:txBody>
          <a:bodyPr>
            <a:normAutofit fontScale="92500" lnSpcReduction="20000"/>
          </a:bodyPr>
          <a:lstStyle/>
          <a:p>
            <a:pPr lvl="0"/>
            <a:endParaRPr lang="es-ES_tradnl" dirty="0" smtClean="0"/>
          </a:p>
          <a:p>
            <a:pPr lvl="0" algn="just"/>
            <a:r>
              <a:rPr lang="es-ES_tradnl" sz="3800" dirty="0"/>
              <a:t>Todo es descartable, cada uno usa y tira, gasta y rompe, aprovecha y estruja mientras sirva. Después, ¡adiós! </a:t>
            </a:r>
            <a:endParaRPr lang="es-ES" sz="3800" dirty="0"/>
          </a:p>
          <a:p>
            <a:pPr algn="just"/>
            <a:endParaRPr lang="es-ES" sz="900" dirty="0"/>
          </a:p>
          <a:p>
            <a:pPr algn="just"/>
            <a:r>
              <a:rPr lang="es-ES_tradnl" sz="3800" dirty="0"/>
              <a:t>El narcisismo vuelve a las personas incapaces de mirar más allá de sí mismas de sus deseos y necesidades. </a:t>
            </a:r>
          </a:p>
          <a:p>
            <a:pPr algn="just"/>
            <a:r>
              <a:rPr lang="es-ES_tradnl" sz="3800" dirty="0"/>
              <a:t>Quien utiliza a los demás tarde o temprano termina siendo utilizado, manipulado y abandonado con la misma lógica</a:t>
            </a:r>
            <a:r>
              <a:rPr lang="es-ES_tradnl" sz="2400" dirty="0"/>
              <a:t>. </a:t>
            </a:r>
            <a:endParaRPr lang="es-ES" sz="2400" dirty="0"/>
          </a:p>
        </p:txBody>
      </p:sp>
      <p:pic>
        <p:nvPicPr>
          <p:cNvPr id="26626" name="Picture 2" descr="Imagen relacionada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179" y="188640"/>
            <a:ext cx="2234862" cy="223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es-ES_tradnl" dirty="0" smtClean="0"/>
              <a:t>Chile</a:t>
            </a:r>
            <a:endParaRPr lang="es-ES_tradnl" dirty="0"/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54955232"/>
              </p:ext>
            </p:extLst>
          </p:nvPr>
        </p:nvGraphicFramePr>
        <p:xfrm>
          <a:off x="839788" y="2505075"/>
          <a:ext cx="5157788" cy="332856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578894"/>
                <a:gridCol w="2578894"/>
              </a:tblGrid>
              <a:tr h="832142"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Población</a:t>
                      </a:r>
                      <a:endParaRPr lang="es-ES_tradn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17.899.000 (2014)</a:t>
                      </a:r>
                      <a:endParaRPr lang="es-ES_tradnl" dirty="0"/>
                    </a:p>
                  </a:txBody>
                  <a:tcPr anchor="ctr"/>
                </a:tc>
              </a:tr>
              <a:tr h="832142">
                <a:tc>
                  <a:txBody>
                    <a:bodyPr/>
                    <a:lstStyle/>
                    <a:p>
                      <a:pPr algn="ctr"/>
                      <a:r>
                        <a:rPr lang="es-ES_tradnl" b="1" dirty="0" smtClean="0"/>
                        <a:t>% de población urbana</a:t>
                      </a:r>
                      <a:endParaRPr lang="es-ES_tradnl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b="1" dirty="0" smtClean="0"/>
                        <a:t>88,1 (2010)</a:t>
                      </a:r>
                      <a:endParaRPr lang="es-ES_tradnl" b="1" dirty="0"/>
                    </a:p>
                  </a:txBody>
                  <a:tcPr anchor="ctr"/>
                </a:tc>
              </a:tr>
              <a:tr h="832142">
                <a:tc>
                  <a:txBody>
                    <a:bodyPr/>
                    <a:lstStyle/>
                    <a:p>
                      <a:pPr algn="ctr"/>
                      <a:r>
                        <a:rPr lang="es-ES_tradnl" b="1" dirty="0" smtClean="0"/>
                        <a:t>Esperanza de vida</a:t>
                      </a:r>
                      <a:endParaRPr lang="es-ES_tradnl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b="1" dirty="0" smtClean="0"/>
                        <a:t>81 años (2010-2015)</a:t>
                      </a:r>
                      <a:endParaRPr lang="es-ES_tradnl" b="1" dirty="0"/>
                    </a:p>
                  </a:txBody>
                  <a:tcPr anchor="ctr"/>
                </a:tc>
              </a:tr>
              <a:tr h="832142">
                <a:tc>
                  <a:txBody>
                    <a:bodyPr/>
                    <a:lstStyle/>
                    <a:p>
                      <a:pPr algn="ctr"/>
                      <a:r>
                        <a:rPr lang="es-ES_tradnl" b="1" dirty="0" smtClean="0"/>
                        <a:t>PIB </a:t>
                      </a:r>
                      <a:r>
                        <a:rPr lang="es-ES_tradnl" b="1" i="1" dirty="0" smtClean="0"/>
                        <a:t>per capita</a:t>
                      </a:r>
                      <a:endParaRPr lang="es-ES_tradnl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b="1" dirty="0" smtClean="0"/>
                        <a:t>14540 (USD anuales)</a:t>
                      </a:r>
                      <a:endParaRPr lang="es-ES_tradnl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433399" y="1681163"/>
            <a:ext cx="5183188" cy="823912"/>
          </a:xfrm>
        </p:spPr>
        <p:txBody>
          <a:bodyPr/>
          <a:lstStyle/>
          <a:p>
            <a:r>
              <a:rPr lang="es-ES_tradnl" dirty="0" smtClean="0"/>
              <a:t>Perú</a:t>
            </a:r>
            <a:endParaRPr lang="es-ES_tradnl" dirty="0"/>
          </a:p>
        </p:txBody>
      </p:sp>
      <p:graphicFrame>
        <p:nvGraphicFramePr>
          <p:cNvPr id="8" name="Marcador de contenido 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67656383"/>
              </p:ext>
            </p:extLst>
          </p:nvPr>
        </p:nvGraphicFramePr>
        <p:xfrm>
          <a:off x="6458799" y="2505075"/>
          <a:ext cx="5157788" cy="332856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578894"/>
                <a:gridCol w="2578894"/>
              </a:tblGrid>
              <a:tr h="832142"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Población</a:t>
                      </a:r>
                      <a:endParaRPr lang="es-ES_tradn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30.983.000 (2014)</a:t>
                      </a:r>
                      <a:endParaRPr lang="es-ES_tradnl" dirty="0"/>
                    </a:p>
                  </a:txBody>
                  <a:tcPr anchor="ctr"/>
                </a:tc>
              </a:tr>
              <a:tr h="832142">
                <a:tc>
                  <a:txBody>
                    <a:bodyPr/>
                    <a:lstStyle/>
                    <a:p>
                      <a:pPr algn="ctr"/>
                      <a:r>
                        <a:rPr lang="es-ES_tradnl" b="1" dirty="0" smtClean="0"/>
                        <a:t>% de población urbana</a:t>
                      </a:r>
                      <a:endParaRPr lang="es-ES_tradnl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b="1" dirty="0" smtClean="0"/>
                        <a:t>76,9 (2010)</a:t>
                      </a:r>
                      <a:endParaRPr lang="es-ES_tradnl" b="1" dirty="0"/>
                    </a:p>
                  </a:txBody>
                  <a:tcPr anchor="ctr"/>
                </a:tc>
              </a:tr>
              <a:tr h="832142">
                <a:tc>
                  <a:txBody>
                    <a:bodyPr/>
                    <a:lstStyle/>
                    <a:p>
                      <a:pPr algn="ctr"/>
                      <a:r>
                        <a:rPr lang="es-ES_tradnl" b="1" dirty="0" smtClean="0"/>
                        <a:t>Esperanza de vida</a:t>
                      </a:r>
                      <a:endParaRPr lang="es-ES_tradnl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b="1" dirty="0" smtClean="0"/>
                        <a:t>74 años (2010-2015)</a:t>
                      </a:r>
                      <a:endParaRPr lang="es-ES_tradnl" b="1" dirty="0"/>
                    </a:p>
                  </a:txBody>
                  <a:tcPr anchor="ctr"/>
                </a:tc>
              </a:tr>
              <a:tr h="832142">
                <a:tc>
                  <a:txBody>
                    <a:bodyPr/>
                    <a:lstStyle/>
                    <a:p>
                      <a:pPr algn="ctr"/>
                      <a:r>
                        <a:rPr lang="es-ES_tradnl" b="1" dirty="0" smtClean="0"/>
                        <a:t>PIB </a:t>
                      </a:r>
                      <a:r>
                        <a:rPr lang="es-ES_tradnl" b="1" i="1" dirty="0" smtClean="0"/>
                        <a:t>per capita</a:t>
                      </a:r>
                      <a:endParaRPr lang="es-ES_tradnl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b="1" dirty="0" smtClean="0"/>
                        <a:t>6594 (USD anuales)</a:t>
                      </a:r>
                      <a:endParaRPr lang="es-ES_tradnl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9" name="1 Título"/>
          <p:cNvSpPr txBox="1">
            <a:spLocks/>
          </p:cNvSpPr>
          <p:nvPr/>
        </p:nvSpPr>
        <p:spPr>
          <a:xfrm>
            <a:off x="381249" y="554512"/>
            <a:ext cx="11314881" cy="660139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Visión </a:t>
            </a:r>
            <a:r>
              <a:rPr lang="es-ES_tradn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 de nuestros países</a:t>
            </a:r>
            <a:endParaRPr lang="es-CL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Resultado de imagen para BANDERA PERU 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4436" y="1484023"/>
            <a:ext cx="1355676" cy="124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n relacionad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14" y="1601334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7313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928048" y="1378423"/>
            <a:ext cx="10617957" cy="515885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0482" name="Picture 2" descr="http://www3.gobiernodecanarias.org/medusa/ecoblog/jregamu/files/2014/04/cropped-Simbolos_Religiones_9.jpg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210" y="4749420"/>
            <a:ext cx="7829632" cy="2230717"/>
          </a:xfrm>
          <a:prstGeom prst="rect">
            <a:avLst/>
          </a:prstGeom>
          <a:noFill/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336451" y="1711367"/>
            <a:ext cx="9690939" cy="4320479"/>
          </a:xfrm>
        </p:spPr>
        <p:txBody>
          <a:bodyPr>
            <a:normAutofit/>
          </a:bodyPr>
          <a:lstStyle/>
          <a:p>
            <a:pPr algn="just"/>
            <a:r>
              <a:rPr lang="es-ES_tradnl" dirty="0" smtClean="0"/>
              <a:t>Nuestros países </a:t>
            </a:r>
            <a:r>
              <a:rPr lang="es-ES_tradnl" dirty="0"/>
              <a:t>mantiene sus raíces </a:t>
            </a:r>
            <a:r>
              <a:rPr lang="es-ES_tradnl" dirty="0" smtClean="0"/>
              <a:t>religiosas pero se ha </a:t>
            </a:r>
            <a:r>
              <a:rPr lang="es-ES_tradnl" dirty="0"/>
              <a:t>multiplicado en diferentes confesiones cristianas</a:t>
            </a:r>
            <a:r>
              <a:rPr lang="es-ES_tradnl" dirty="0" smtClean="0"/>
              <a:t>.</a:t>
            </a:r>
            <a:endParaRPr lang="es-ES" sz="900" dirty="0"/>
          </a:p>
          <a:p>
            <a:pPr algn="just"/>
            <a:r>
              <a:rPr lang="es-ES_tradnl" dirty="0"/>
              <a:t>Nuevas formas de vivir la trascendencia o prescindir de </a:t>
            </a:r>
            <a:r>
              <a:rPr lang="es-ES_tradnl" dirty="0" smtClean="0"/>
              <a:t>ella.</a:t>
            </a:r>
          </a:p>
          <a:p>
            <a:pPr algn="just"/>
            <a:r>
              <a:rPr lang="es-ES_tradnl" dirty="0"/>
              <a:t>E</a:t>
            </a:r>
            <a:r>
              <a:rPr lang="es-ES_tradnl" dirty="0" smtClean="0"/>
              <a:t>n </a:t>
            </a:r>
            <a:r>
              <a:rPr lang="es-ES_tradnl" dirty="0"/>
              <a:t>la búsqueda de aparente éxito y prosperidad, </a:t>
            </a:r>
            <a:r>
              <a:rPr lang="es-ES_tradnl" dirty="0" smtClean="0"/>
              <a:t>se recurre a </a:t>
            </a:r>
            <a:r>
              <a:rPr lang="es-ES_tradnl" dirty="0"/>
              <a:t>corrientes mágicas o que tienen sus raíces en el oriente como el Tarot y otras parecidas que pueden separar progresivamente a las familias de la vida cristiana.</a:t>
            </a:r>
            <a:endParaRPr lang="es-ES" dirty="0"/>
          </a:p>
          <a:p>
            <a:endParaRPr lang="es-ES" b="1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750627" y="274637"/>
            <a:ext cx="9917373" cy="85010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49000">
                <a:schemeClr val="bg1"/>
              </a:gs>
            </a:gsLst>
            <a:lin ang="0" scaled="1"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s-ES_tradnl" sz="3200" b="1" dirty="0"/>
              <a:t>   </a:t>
            </a:r>
            <a:r>
              <a:rPr lang="es-ES_tradnl" sz="3600" b="1" dirty="0"/>
              <a:t> J.  Diferentes confesiones cristianas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127736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559556" y="682388"/>
            <a:ext cx="10986449" cy="585488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13622" y="1867371"/>
            <a:ext cx="5472608" cy="5577483"/>
          </a:xfrm>
        </p:spPr>
        <p:txBody>
          <a:bodyPr>
            <a:normAutofit/>
          </a:bodyPr>
          <a:lstStyle/>
          <a:p>
            <a:pPr algn="just"/>
            <a:endParaRPr lang="es-ES" sz="900" dirty="0"/>
          </a:p>
          <a:p>
            <a:pPr algn="just"/>
            <a:r>
              <a:rPr lang="es-ES_tradnl" dirty="0"/>
              <a:t>Ha pasado el tiempo en que la gente acudía solo por propia iniciativa a la catequesis. </a:t>
            </a:r>
            <a:endParaRPr lang="es-ES_tradnl" dirty="0" smtClean="0"/>
          </a:p>
          <a:p>
            <a:pPr algn="just"/>
            <a:r>
              <a:rPr lang="es-ES_tradnl" dirty="0" smtClean="0"/>
              <a:t>El </a:t>
            </a:r>
            <a:r>
              <a:rPr lang="es-ES_tradnl" dirty="0"/>
              <a:t>cambio de época nos exige salir al encuentro de los demás como catequistas </a:t>
            </a:r>
            <a:r>
              <a:rPr lang="es-ES_tradnl" dirty="0" smtClean="0"/>
              <a:t>misioneros.</a:t>
            </a:r>
            <a:endParaRPr lang="es-ES" dirty="0"/>
          </a:p>
        </p:txBody>
      </p:sp>
      <p:pic>
        <p:nvPicPr>
          <p:cNvPr id="4" name="3 Imagen" descr="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286" y="1823324"/>
            <a:ext cx="3814938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1351128" y="1419367"/>
            <a:ext cx="10194877" cy="51179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46913" y="1610436"/>
            <a:ext cx="8407021" cy="4986916"/>
          </a:xfrm>
        </p:spPr>
        <p:txBody>
          <a:bodyPr>
            <a:normAutofit fontScale="92500" lnSpcReduction="10000"/>
          </a:bodyPr>
          <a:lstStyle/>
          <a:p>
            <a:pPr lvl="0" algn="just"/>
            <a:r>
              <a:rPr lang="es-ES_tradnl" dirty="0" smtClean="0"/>
              <a:t>Es un </a:t>
            </a:r>
            <a:r>
              <a:rPr lang="es-ES_tradnl" dirty="0"/>
              <a:t>desafío contar con proyectos unificados de largo alcance, que sean compartidos por las parroquias, movimientos y escuelas católicas </a:t>
            </a:r>
            <a:r>
              <a:rPr lang="es-ES_tradnl" dirty="0" smtClean="0"/>
              <a:t>que </a:t>
            </a:r>
            <a:r>
              <a:rPr lang="es-ES_tradnl" dirty="0"/>
              <a:t>no sean interrumpidos por la movilidad y el cambio de los responsables</a:t>
            </a:r>
            <a:r>
              <a:rPr lang="es-ES_tradnl" dirty="0" smtClean="0"/>
              <a:t>.</a:t>
            </a:r>
            <a:endParaRPr lang="es-ES" sz="1000" dirty="0"/>
          </a:p>
          <a:p>
            <a:pPr algn="just"/>
            <a:r>
              <a:rPr lang="es-ES_tradnl" dirty="0" smtClean="0"/>
              <a:t>Se </a:t>
            </a:r>
            <a:r>
              <a:rPr lang="es-ES_tradnl" dirty="0"/>
              <a:t>cuenta con catequistas de amplia experiencia </a:t>
            </a:r>
            <a:r>
              <a:rPr lang="es-ES_tradnl" dirty="0" smtClean="0"/>
              <a:t>pero falta </a:t>
            </a:r>
            <a:r>
              <a:rPr lang="es-ES_tradnl" dirty="0"/>
              <a:t>un sano relevo que convoque a nuevas generaciones. </a:t>
            </a:r>
            <a:endParaRPr lang="es-ES_tradnl" dirty="0" smtClean="0"/>
          </a:p>
          <a:p>
            <a:pPr algn="just"/>
            <a:r>
              <a:rPr lang="es-ES_tradnl" dirty="0" smtClean="0"/>
              <a:t>En </a:t>
            </a:r>
            <a:r>
              <a:rPr lang="es-ES_tradnl" dirty="0"/>
              <a:t>algunas ocasiones tendemos a mantener espacios cerrados que no se abren a despertar la vocación catequística de </a:t>
            </a:r>
            <a:r>
              <a:rPr lang="es-ES_tradnl" dirty="0" smtClean="0"/>
              <a:t>jóvenes </a:t>
            </a:r>
            <a:r>
              <a:rPr lang="es-ES_tradnl" dirty="0"/>
              <a:t>y adultos. </a:t>
            </a:r>
            <a:endParaRPr lang="es-ES_tradnl" dirty="0" smtClean="0"/>
          </a:p>
          <a:p>
            <a:pPr algn="just"/>
            <a:r>
              <a:rPr lang="es-ES_tradnl" dirty="0" smtClean="0"/>
              <a:t>Falta </a:t>
            </a:r>
            <a:r>
              <a:rPr lang="es-ES_tradnl" dirty="0"/>
              <a:t>una mayor relación entre las vicarias y delegaciones para trabajar en forma unida y en proceso lo que no significa uniformidad.</a:t>
            </a:r>
            <a:endParaRPr lang="es-ES" dirty="0"/>
          </a:p>
          <a:p>
            <a:pPr algn="just"/>
            <a:endParaRPr lang="es-ES" dirty="0"/>
          </a:p>
        </p:txBody>
      </p:sp>
      <p:pic>
        <p:nvPicPr>
          <p:cNvPr id="4" name="3 Imagen" descr="Sin título-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44610" y="2115402"/>
            <a:ext cx="1577241" cy="4481949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705134" y="437354"/>
            <a:ext cx="9144000" cy="738993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49000">
                <a:schemeClr val="bg1"/>
              </a:gs>
            </a:gsLst>
            <a:lin ang="0" scaled="1"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s-ES_tradnl" sz="3200" b="1" dirty="0"/>
              <a:t>   </a:t>
            </a:r>
            <a:r>
              <a:rPr lang="es-ES_tradnl" sz="3600" b="1" dirty="0"/>
              <a:t> K. Una catequesis sin procesos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167616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559556" y="682388"/>
            <a:ext cx="10986449" cy="585488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23580" y="2078178"/>
            <a:ext cx="10058400" cy="3888432"/>
          </a:xfrm>
        </p:spPr>
        <p:txBody>
          <a:bodyPr>
            <a:normAutofit/>
          </a:bodyPr>
          <a:lstStyle/>
          <a:p>
            <a:pPr lvl="0" algn="just"/>
            <a:r>
              <a:rPr lang="es-ES_tradnl" dirty="0"/>
              <a:t>Estamos conscientes </a:t>
            </a:r>
            <a:r>
              <a:rPr lang="es-ES_tradnl" dirty="0" smtClean="0"/>
              <a:t>que </a:t>
            </a:r>
            <a:r>
              <a:rPr lang="es-ES_tradnl" dirty="0"/>
              <a:t>los procesos de renovación de los materiales catequísticos son una parte importante de nuestro servicio a la educación de la fe en una </a:t>
            </a:r>
            <a:r>
              <a:rPr lang="es-ES_tradnl" dirty="0" smtClean="0"/>
              <a:t>diócesis.</a:t>
            </a:r>
          </a:p>
          <a:p>
            <a:pPr lvl="0" algn="just"/>
            <a:r>
              <a:rPr lang="es-ES_tradnl" dirty="0"/>
              <a:t>E</a:t>
            </a:r>
            <a:r>
              <a:rPr lang="es-ES_tradnl" dirty="0" smtClean="0"/>
              <a:t>n el caso de la Catequesis Familiar de </a:t>
            </a:r>
            <a:r>
              <a:rPr lang="es-ES_tradnl" dirty="0"/>
              <a:t>gran parte de un país y muchas diócesis esparcidas por el mundo.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1524000" y="1052736"/>
            <a:ext cx="9144000" cy="49006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49000">
                <a:schemeClr val="bg1"/>
              </a:gs>
            </a:gsLst>
            <a:lin ang="162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s-ES_tradnl" sz="3200" b="1" dirty="0"/>
              <a:t>     </a:t>
            </a:r>
            <a:r>
              <a:rPr lang="es-ES_tradnl" sz="3600" b="1" dirty="0"/>
              <a:t>   Conclusión</a:t>
            </a:r>
            <a:endParaRPr lang="es-ES" sz="3600" dirty="0"/>
          </a:p>
        </p:txBody>
      </p:sp>
      <p:pic>
        <p:nvPicPr>
          <p:cNvPr id="6" name="3 Imagen" descr="tema0acogida copia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005" y="4203511"/>
            <a:ext cx="6852258" cy="307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3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559556" y="682388"/>
            <a:ext cx="10986449" cy="585488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87688" y="1340769"/>
            <a:ext cx="6995120" cy="4525963"/>
          </a:xfrm>
        </p:spPr>
        <p:txBody>
          <a:bodyPr>
            <a:normAutofit/>
          </a:bodyPr>
          <a:lstStyle/>
          <a:p>
            <a:pPr lvl="0" algn="just"/>
            <a:r>
              <a:rPr lang="es-ES_tradnl" dirty="0" smtClean="0"/>
              <a:t>Es un </a:t>
            </a:r>
            <a:r>
              <a:rPr lang="es-ES_tradnl" dirty="0"/>
              <a:t>proceso </a:t>
            </a:r>
            <a:r>
              <a:rPr lang="es-ES_tradnl" dirty="0" smtClean="0"/>
              <a:t>limitado </a:t>
            </a:r>
            <a:r>
              <a:rPr lang="es-ES_tradnl" dirty="0"/>
              <a:t>e </a:t>
            </a:r>
            <a:r>
              <a:rPr lang="es-ES_tradnl" dirty="0" smtClean="0"/>
              <a:t>imperfecto el de la renovación </a:t>
            </a:r>
            <a:r>
              <a:rPr lang="es-ES_tradnl" dirty="0"/>
              <a:t>porque los cambios culturales y también los avances de las ciencias de la catequesis y otras disciplinas que apoyan su </a:t>
            </a:r>
            <a:r>
              <a:rPr lang="es-ES_tradnl" dirty="0" smtClean="0"/>
              <a:t>servicio.</a:t>
            </a:r>
          </a:p>
          <a:p>
            <a:pPr lvl="0" algn="just"/>
            <a:r>
              <a:rPr lang="es-ES_tradnl" dirty="0"/>
              <a:t>S</a:t>
            </a:r>
            <a:r>
              <a:rPr lang="es-ES_tradnl" dirty="0" smtClean="0"/>
              <a:t>erán </a:t>
            </a:r>
            <a:r>
              <a:rPr lang="es-ES_tradnl" dirty="0"/>
              <a:t>siempre más rápidos que nuestra respuesta también condicionada a los medios materiales y humanos que podamos disponer.</a:t>
            </a:r>
            <a:endParaRPr lang="es-ES" dirty="0" smtClean="0"/>
          </a:p>
          <a:p>
            <a:endParaRPr lang="es-ES" dirty="0"/>
          </a:p>
        </p:txBody>
      </p:sp>
      <p:pic>
        <p:nvPicPr>
          <p:cNvPr id="4" name="3 Imagen" descr="Sin título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687"/>
          <a:stretch>
            <a:fillRect/>
          </a:stretch>
        </p:blipFill>
        <p:spPr>
          <a:xfrm>
            <a:off x="793602" y="332656"/>
            <a:ext cx="2555776" cy="627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3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14400" y="641445"/>
            <a:ext cx="9306744" cy="5124679"/>
          </a:xfrm>
        </p:spPr>
        <p:txBody>
          <a:bodyPr>
            <a:normAutofit/>
          </a:bodyPr>
          <a:lstStyle/>
          <a:p>
            <a:pPr lvl="0" algn="just"/>
            <a:r>
              <a:rPr lang="es-ES_tradnl" dirty="0"/>
              <a:t>Con todo esto la aventura de realizar una mejor y más adecuada catequesis es siempre fascinante</a:t>
            </a:r>
            <a:r>
              <a:rPr lang="es-ES_tradnl" dirty="0" smtClean="0"/>
              <a:t>.</a:t>
            </a:r>
          </a:p>
          <a:p>
            <a:pPr lvl="0" algn="just"/>
            <a:endParaRPr lang="es-ES" dirty="0" smtClean="0"/>
          </a:p>
          <a:p>
            <a:endParaRPr lang="es-ES" dirty="0"/>
          </a:p>
        </p:txBody>
      </p:sp>
      <p:pic>
        <p:nvPicPr>
          <p:cNvPr id="4" name="3 Imagen" descr="Jesus caminand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618" y="1639550"/>
            <a:ext cx="8473430" cy="498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9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OGO VP CA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7" y="1564207"/>
            <a:ext cx="3446883" cy="446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67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7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264" y="2077208"/>
            <a:ext cx="5220000" cy="4313529"/>
          </a:xfrm>
          <a:prstGeom prst="rect">
            <a:avLst/>
          </a:prstGeom>
        </p:spPr>
      </p:pic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80" y="1815151"/>
            <a:ext cx="5220000" cy="4575586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>
          <a:xfrm>
            <a:off x="826310" y="1528547"/>
            <a:ext cx="5157787" cy="594387"/>
          </a:xfrm>
          <a:gradFill flip="none" rotWithShape="1">
            <a:gsLst>
              <a:gs pos="51000">
                <a:srgbClr val="FFF4F4"/>
              </a:gs>
              <a:gs pos="0">
                <a:schemeClr val="bg1">
                  <a:alpha val="0"/>
                </a:schemeClr>
              </a:gs>
              <a:gs pos="100000">
                <a:srgbClr val="C00000"/>
              </a:gs>
            </a:gsLst>
            <a:lin ang="0" scaled="1"/>
            <a:tileRect/>
          </a:gradFill>
        </p:spPr>
        <p:txBody>
          <a:bodyPr>
            <a:normAutofit/>
          </a:bodyPr>
          <a:lstStyle/>
          <a:p>
            <a:pPr algn="r"/>
            <a:r>
              <a:rPr lang="es-ES_tradnl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Chile</a:t>
            </a:r>
            <a:endParaRPr lang="es-ES_tradn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3"/>
          </p:nvPr>
        </p:nvSpPr>
        <p:spPr>
          <a:xfrm>
            <a:off x="6512942" y="1528548"/>
            <a:ext cx="5183188" cy="576000"/>
          </a:xfrm>
          <a:gradFill>
            <a:gsLst>
              <a:gs pos="0">
                <a:schemeClr val="bg1"/>
              </a:gs>
              <a:gs pos="44000">
                <a:schemeClr val="bg1">
                  <a:alpha val="0"/>
                </a:schemeClr>
              </a:gs>
              <a:gs pos="100000">
                <a:srgbClr val="C00000"/>
              </a:gs>
            </a:gsLst>
            <a:lin ang="10800000" scaled="1"/>
          </a:gradFill>
        </p:spPr>
        <p:txBody>
          <a:bodyPr>
            <a:noAutofit/>
          </a:bodyPr>
          <a:lstStyle/>
          <a:p>
            <a:r>
              <a:rPr lang="es-ES_tradnl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Perú</a:t>
            </a:r>
            <a:endParaRPr lang="es-ES_tradn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381249" y="554512"/>
            <a:ext cx="11314881" cy="660139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Distribución </a:t>
            </a:r>
            <a:r>
              <a:rPr lang="es-ES_tradn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la población</a:t>
            </a:r>
            <a:endParaRPr lang="es-CL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2601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 Título"/>
          <p:cNvSpPr txBox="1">
            <a:spLocks/>
          </p:cNvSpPr>
          <p:nvPr/>
        </p:nvSpPr>
        <p:spPr>
          <a:xfrm>
            <a:off x="514759" y="561468"/>
            <a:ext cx="11314881" cy="660139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Cobertura Educación</a:t>
            </a:r>
            <a:endParaRPr lang="es-CL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5732061" y="232012"/>
            <a:ext cx="5623328" cy="12282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Chile</a:t>
            </a:r>
            <a:endParaRPr lang="es-ES_tradnl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_tradnl" dirty="0" smtClean="0"/>
              <a:t>Perú</a:t>
            </a:r>
            <a:endParaRPr lang="es-ES_tradnl" dirty="0"/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88787"/>
            <a:ext cx="5183188" cy="3517163"/>
          </a:xfrm>
          <a:prstGeom prst="rect">
            <a:avLst/>
          </a:prstGeom>
        </p:spPr>
      </p:pic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597406"/>
            <a:ext cx="5157787" cy="3499926"/>
          </a:xfrm>
          <a:prstGeom prst="rect">
            <a:avLst/>
          </a:prstGeom>
        </p:spPr>
      </p:pic>
      <p:cxnSp>
        <p:nvCxnSpPr>
          <p:cNvPr id="11" name="Conector recto 10"/>
          <p:cNvCxnSpPr/>
          <p:nvPr/>
        </p:nvCxnSpPr>
        <p:spPr>
          <a:xfrm>
            <a:off x="8995889" y="549004"/>
            <a:ext cx="5715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>
            <a:off x="9914048" y="376802"/>
            <a:ext cx="1720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PRIMARIA</a:t>
            </a:r>
            <a:endParaRPr lang="es-ES_tradnl" dirty="0"/>
          </a:p>
        </p:txBody>
      </p:sp>
      <p:cxnSp>
        <p:nvCxnSpPr>
          <p:cNvPr id="13" name="Conector recto 12"/>
          <p:cNvCxnSpPr/>
          <p:nvPr/>
        </p:nvCxnSpPr>
        <p:spPr>
          <a:xfrm>
            <a:off x="8995889" y="1098446"/>
            <a:ext cx="571500" cy="0"/>
          </a:xfrm>
          <a:prstGeom prst="line">
            <a:avLst/>
          </a:prstGeom>
          <a:ln w="38100">
            <a:solidFill>
              <a:srgbClr val="C4381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CuadroTexto 13"/>
          <p:cNvSpPr txBox="1"/>
          <p:nvPr/>
        </p:nvSpPr>
        <p:spPr>
          <a:xfrm>
            <a:off x="9914048" y="902069"/>
            <a:ext cx="1720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SECUNDARIA</a:t>
            </a:r>
            <a:endParaRPr lang="es-ES_tradnl" dirty="0"/>
          </a:p>
        </p:txBody>
      </p:sp>
      <p:cxnSp>
        <p:nvCxnSpPr>
          <p:cNvPr id="16" name="Conector recto 15"/>
          <p:cNvCxnSpPr/>
          <p:nvPr/>
        </p:nvCxnSpPr>
        <p:spPr>
          <a:xfrm flipH="1" flipV="1">
            <a:off x="10313043" y="2597406"/>
            <a:ext cx="23149" cy="350854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098" name="Picture 2" descr="Resultado de imagen para educacion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006" y="347302"/>
            <a:ext cx="2408719" cy="99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518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Chile</a:t>
            </a:r>
            <a:endParaRPr lang="es-ES_tradnl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_tradnl" dirty="0" smtClean="0"/>
              <a:t>Perú</a:t>
            </a:r>
            <a:endParaRPr lang="es-ES_tradnl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597406"/>
            <a:ext cx="5157787" cy="3499926"/>
          </a:xfrm>
          <a:prstGeom prst="rect">
            <a:avLst/>
          </a:prstGeom>
        </p:spPr>
      </p:pic>
      <p:pic>
        <p:nvPicPr>
          <p:cNvPr id="11" name="Marcador de contenido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88787"/>
            <a:ext cx="5183188" cy="3517163"/>
          </a:xfrm>
          <a:prstGeom prst="rect">
            <a:avLst/>
          </a:prstGeom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514758" y="575116"/>
            <a:ext cx="11314881" cy="660139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Pobreza </a:t>
            </a:r>
            <a:r>
              <a:rPr lang="es-ES_tradn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Indigencia</a:t>
            </a:r>
            <a:endParaRPr lang="es-CL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Resultado de imagen para pobreza indigenc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264" y="252790"/>
            <a:ext cx="2614921" cy="1964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166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age3image256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80492" y="58535"/>
            <a:ext cx="10011508" cy="674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echa derecha 4"/>
          <p:cNvSpPr/>
          <p:nvPr/>
        </p:nvSpPr>
        <p:spPr>
          <a:xfrm rot="10800000">
            <a:off x="10411282" y="2201779"/>
            <a:ext cx="517358" cy="33688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7" name="Flecha derecha 6"/>
          <p:cNvSpPr/>
          <p:nvPr/>
        </p:nvSpPr>
        <p:spPr>
          <a:xfrm rot="10800000">
            <a:off x="10399251" y="3260558"/>
            <a:ext cx="517358" cy="33688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7170" name="Picture 2" descr="Resultado de imagen para america latina 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78" y="1776316"/>
            <a:ext cx="2675186" cy="2968481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47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1850" y="341194"/>
            <a:ext cx="10515600" cy="1641854"/>
          </a:xfrm>
        </p:spPr>
        <p:txBody>
          <a:bodyPr>
            <a:normAutofit/>
          </a:bodyPr>
          <a:lstStyle/>
          <a:p>
            <a:pPr algn="ctr"/>
            <a:r>
              <a:rPr lang="es-ES_tradnl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DIÁLOGO DESDE LA PERCEPCIÓN PASTORAL DEL PERÚ</a:t>
            </a:r>
            <a:endParaRPr lang="es-ES_tradnl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>
          <a:xfrm>
            <a:off x="831850" y="5339556"/>
            <a:ext cx="10515600" cy="1500187"/>
          </a:xfrm>
        </p:spPr>
        <p:txBody>
          <a:bodyPr anchor="ctr">
            <a:normAutofit/>
          </a:bodyPr>
          <a:lstStyle/>
          <a:p>
            <a:pPr algn="ctr"/>
            <a:r>
              <a:rPr lang="es-ES_tradnl" sz="6600" b="1" dirty="0" smtClean="0">
                <a:solidFill>
                  <a:srgbClr val="0070C0"/>
                </a:solidFill>
              </a:rPr>
              <a:t>JUZGAR</a:t>
            </a:r>
            <a:endParaRPr lang="es-ES_tradnl" sz="6600" b="1" dirty="0">
              <a:solidFill>
                <a:srgbClr val="0070C0"/>
              </a:solidFill>
            </a:endParaRPr>
          </a:p>
        </p:txBody>
      </p:sp>
      <p:pic>
        <p:nvPicPr>
          <p:cNvPr id="8194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424" y="1983048"/>
            <a:ext cx="3638503" cy="363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0356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2028</Words>
  <Application>Microsoft Office PowerPoint</Application>
  <PresentationFormat>Personalizado</PresentationFormat>
  <Paragraphs>162</Paragraphs>
  <Slides>46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47" baseType="lpstr">
      <vt:lpstr>Tema de Office</vt:lpstr>
      <vt:lpstr>La Catequesis Familiar</vt:lpstr>
      <vt:lpstr>Mirada a la realidad  sociocultural y religiosa</vt:lpstr>
      <vt:lpstr>Situación sociocultural desde antecedentes sociales y económicos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DIÁLOGO DESDE LA PERCEPCIÓN PASTORAL DEL PERÚ</vt:lpstr>
      <vt:lpstr>Presentación de PowerPoint</vt:lpstr>
      <vt:lpstr>UNA RESPUESTA CREYENTE Y EVANGELIZADORA:     LA CATEQUESIS FAMILIAR</vt:lpstr>
      <vt:lpstr>Justificando nuestra acción</vt:lpstr>
      <vt:lpstr>Presentación de PowerPoint</vt:lpstr>
      <vt:lpstr>Algunos argumentos a favor de la renovación, a partir del documento “La Alegría de Iniciar Discípulos-Misioneros en el cambio de época” del CELAM: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Esta realidad nos invita a hacer un discernimiento de los elementos que afectan la transmisión de la fe, como: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Catequesis Familiar</dc:title>
  <dc:creator>Boris Carreno Droguett</dc:creator>
  <cp:lastModifiedBy>1234pc</cp:lastModifiedBy>
  <cp:revision>45</cp:revision>
  <dcterms:created xsi:type="dcterms:W3CDTF">2017-10-17T15:46:35Z</dcterms:created>
  <dcterms:modified xsi:type="dcterms:W3CDTF">2017-11-03T07:13:30Z</dcterms:modified>
</cp:coreProperties>
</file>